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Lst>
  <p:sldSz cy="5143500" cx="9144000"/>
  <p:notesSz cx="6858000" cy="9144000"/>
  <p:embeddedFontLst>
    <p:embeddedFont>
      <p:font typeface="Robot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1" roundtripDataSignature="AMtx7mjELS+Hd9zCTMd8Y76r9xC8srjE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customschemas.google.com/relationships/presentationmetadata" Target="metadata"/><Relationship Id="rId70" Type="http://schemas.openxmlformats.org/officeDocument/2006/relationships/font" Target="fonts/Roboto-bol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Roboto-bold.fntdata"/><Relationship Id="rId23" Type="http://schemas.openxmlformats.org/officeDocument/2006/relationships/slide" Target="slides/slide19.xml"/><Relationship Id="rId67" Type="http://schemas.openxmlformats.org/officeDocument/2006/relationships/font" Target="fonts/Roboto-regular.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Roboto-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7f86e5939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ge7f86e5939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933c05854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ge933c05854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f10d0c5e36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gf10d0c5e36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cb9df32fa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fcb9df32fa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96f536a00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2" name="Google Shape;262;ge96f536a00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96f536a0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ge96f536a0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fcb9df32f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fcb9df32f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25b3d98b3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2" name="Google Shape;282;gf25b3d98b3_1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cb9df32f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gfcb9df32f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25b3d98b3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5" name="Google Shape;295;gf25b3d98b3_1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96f536a00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ge96f536a00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cb9df32fa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fcb9df32fa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f25b3d98b3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 name="Google Shape;315;gf25b3d98b3_1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96f536a00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2" name="Google Shape;322;ge96f536a00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25b3d98b3_1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9" name="Google Shape;329;gf25b3d98b3_1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96f536a00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ge96f536a00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cb9df32fa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fcb9df32fa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25b3d98b3_1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9" name="Google Shape;349;gf25b3d98b3_1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96f536a00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 name="Google Shape;355;ge96f536a00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f25b3d98b3_1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 name="Google Shape;362;gf25b3d98b3_1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fcb9df32fa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fcb9df32fa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96f536a00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5" name="Google Shape;375;ge96f536a00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f25b3d98b3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1" name="Google Shape;381;gf25b3d98b3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f25b3d98b3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8" name="Google Shape;388;gf25b3d98b3_1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25b3d98b3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 name="Google Shape;394;gf25b3d98b3_1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96f536a00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1" name="Google Shape;401;ge96f536a00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cb9df32fa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fcb9df32fa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f25b3d98b3_1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3" name="Google Shape;413;gf25b3d98b3_1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e96f536a00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 name="Google Shape;421;ge96f536a00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b3e64bb3c_0_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eb3e64bb3c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b3e64bb3c_0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eb3e64bb3c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7f918ef1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4" name="Google Shape;434;ge7f918ef15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933c05854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 name="Google Shape;440;ge933c05854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933c05854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 name="Google Shape;448;ge933c05854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eb3e64bb3c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6" name="Google Shape;456;geb3e64bb3c_0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b3e64bb3c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eb3e64bb3c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933c05854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 name="Google Shape;469;ge933c05854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eb3e64bb3c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5" name="Google Shape;475;geb3e64bb3c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e041ab57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ee041ab57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f4d84708a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2" name="Google Shape;492;gf4d84708a8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b3e64bb3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1" name="Google Shape;501;geb3e64bb3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eb3e64bb3c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8" name="Google Shape;508;geb3e64bb3c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f4d84708a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6" name="Google Shape;516;gf4d84708a8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e933c05854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ge933c05854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eb3e64bb3c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2" name="Google Shape;532;geb3e64bb3c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ea02de11e5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0" name="Google Shape;540;gea02de11e5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eb3e64bb3c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7" name="Google Shape;547;geb3e64bb3c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eb3e64bb3c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4" name="Google Shape;554;geb3e64bb3c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eb3e64bb3c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1" name="Google Shape;561;geb3e64bb3c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eb3e64bb3c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7" name="Google Shape;567;geb3e64bb3c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eb3e64bb3c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4" name="Google Shape;574;geb3e64bb3c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9434e9fa8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ge9434e9fa8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f1198e657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0" name="Google Shape;580;gf1198e657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f88d274889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5" name="Google Shape;585;gf88d274889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3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2" name="Google Shape;59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7f86e593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ge7f86e5939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933c0585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ge933c05854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b3e64bb3c_0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eb3e64bb3c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 name="Shape 9"/>
        <p:cNvGrpSpPr/>
        <p:nvPr/>
      </p:nvGrpSpPr>
      <p:grpSpPr>
        <a:xfrm>
          <a:off x="0" y="0"/>
          <a:ext cx="0" cy="0"/>
          <a:chOff x="0" y="0"/>
          <a:chExt cx="0" cy="0"/>
        </a:xfrm>
      </p:grpSpPr>
      <p:sp>
        <p:nvSpPr>
          <p:cNvPr id="10" name="Google Shape;10;p3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103" name="Shape 103"/>
        <p:cNvGrpSpPr/>
        <p:nvPr/>
      </p:nvGrpSpPr>
      <p:grpSpPr>
        <a:xfrm>
          <a:off x="0" y="0"/>
          <a:ext cx="0" cy="0"/>
          <a:chOff x="0" y="0"/>
          <a:chExt cx="0" cy="0"/>
        </a:xfrm>
      </p:grpSpPr>
      <p:sp>
        <p:nvSpPr>
          <p:cNvPr id="104" name="Google Shape;104;p4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7"/>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47"/>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9" name="Google Shape;109;p47"/>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0" name="Google Shape;110;p4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111" name="Shape 111"/>
        <p:cNvGrpSpPr/>
        <p:nvPr/>
      </p:nvGrpSpPr>
      <p:grpSpPr>
        <a:xfrm>
          <a:off x="0" y="0"/>
          <a:ext cx="0" cy="0"/>
          <a:chOff x="0" y="0"/>
          <a:chExt cx="0" cy="0"/>
        </a:xfrm>
      </p:grpSpPr>
      <p:sp>
        <p:nvSpPr>
          <p:cNvPr id="112" name="Google Shape;112;p48"/>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8"/>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8"/>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16" name="Google Shape;116;p4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117" name="Shape 117"/>
        <p:cNvGrpSpPr/>
        <p:nvPr/>
      </p:nvGrpSpPr>
      <p:grpSpPr>
        <a:xfrm>
          <a:off x="0" y="0"/>
          <a:ext cx="0" cy="0"/>
          <a:chOff x="0" y="0"/>
          <a:chExt cx="0" cy="0"/>
        </a:xfrm>
      </p:grpSpPr>
      <p:sp>
        <p:nvSpPr>
          <p:cNvPr id="118" name="Google Shape;118;p49"/>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p49"/>
          <p:cNvGrpSpPr/>
          <p:nvPr/>
        </p:nvGrpSpPr>
        <p:grpSpPr>
          <a:xfrm>
            <a:off x="5959221" y="4119576"/>
            <a:ext cx="2520950" cy="1024165"/>
            <a:chOff x="6917201" y="0"/>
            <a:chExt cx="2227777" cy="863400"/>
          </a:xfrm>
        </p:grpSpPr>
        <p:sp>
          <p:nvSpPr>
            <p:cNvPr id="120" name="Google Shape;120;p49"/>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9"/>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9"/>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49"/>
          <p:cNvGrpSpPr/>
          <p:nvPr/>
        </p:nvGrpSpPr>
        <p:grpSpPr>
          <a:xfrm>
            <a:off x="199148" y="2"/>
            <a:ext cx="2795412" cy="1083308"/>
            <a:chOff x="6917201" y="0"/>
            <a:chExt cx="2227777" cy="863400"/>
          </a:xfrm>
        </p:grpSpPr>
        <p:sp>
          <p:nvSpPr>
            <p:cNvPr id="124" name="Google Shape;124;p4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p49"/>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8" name="Google Shape;128;p49"/>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9" name="Google Shape;129;p4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showMasterSp="0">
  <p:cSld name="SECTION_HEADER_1">
    <p:spTree>
      <p:nvGrpSpPr>
        <p:cNvPr id="130" name="Shape 130"/>
        <p:cNvGrpSpPr/>
        <p:nvPr/>
      </p:nvGrpSpPr>
      <p:grpSpPr>
        <a:xfrm>
          <a:off x="0" y="0"/>
          <a:ext cx="0" cy="0"/>
          <a:chOff x="0" y="0"/>
          <a:chExt cx="0" cy="0"/>
        </a:xfrm>
      </p:grpSpPr>
      <p:pic>
        <p:nvPicPr>
          <p:cNvPr descr="OBJETO DE ESTUDIO DE LA LÓGICA" id="131" name="Google Shape;131;p50"/>
          <p:cNvPicPr preferRelativeResize="0"/>
          <p:nvPr/>
        </p:nvPicPr>
        <p:blipFill rotWithShape="1">
          <a:blip r:embed="rId2">
            <a:alphaModFix/>
          </a:blip>
          <a:srcRect b="0" l="0" r="0" t="0"/>
          <a:stretch/>
        </p:blipFill>
        <p:spPr>
          <a:xfrm>
            <a:off x="0" y="24493"/>
            <a:ext cx="9144000" cy="5143502"/>
          </a:xfrm>
          <a:prstGeom prst="rect">
            <a:avLst/>
          </a:prstGeom>
          <a:noFill/>
          <a:ln>
            <a:noFill/>
          </a:ln>
          <a:effectLst>
            <a:outerShdw blurRad="50800" rotWithShape="0" algn="ctr" dir="5400000" dist="50800">
              <a:srgbClr val="000000">
                <a:alpha val="0"/>
              </a:srgbClr>
            </a:outerShdw>
          </a:effectLst>
        </p:spPr>
      </p:pic>
      <p:sp>
        <p:nvSpPr>
          <p:cNvPr id="132" name="Google Shape;132;p50"/>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0"/>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0"/>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262626"/>
              </a:buClr>
              <a:buSzPts val="6000"/>
              <a:buFont typeface="Arial"/>
              <a:buNone/>
              <a:defRPr b="0" sz="6000">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5" name="Google Shape;135;p50"/>
          <p:cNvSpPr txBox="1"/>
          <p:nvPr>
            <p:ph idx="1" type="body"/>
          </p:nvPr>
        </p:nvSpPr>
        <p:spPr>
          <a:xfrm>
            <a:off x="822960" y="3339846"/>
            <a:ext cx="7543800" cy="857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900"/>
              </a:spcBef>
              <a:spcAft>
                <a:spcPts val="0"/>
              </a:spcAft>
              <a:buSzPts val="1800"/>
              <a:buNone/>
              <a:defRPr sz="1800" cap="none">
                <a:solidFill>
                  <a:schemeClr val="dk2"/>
                </a:solidFill>
                <a:latin typeface="Arial"/>
                <a:ea typeface="Arial"/>
                <a:cs typeface="Arial"/>
                <a:sym typeface="Arial"/>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136" name="Google Shape;136;p50"/>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5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50"/>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cxnSp>
        <p:nvCxnSpPr>
          <p:cNvPr id="139" name="Google Shape;139;p50"/>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39"/>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9"/>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9"/>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9"/>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39"/>
          <p:cNvGrpSpPr/>
          <p:nvPr/>
        </p:nvGrpSpPr>
        <p:grpSpPr>
          <a:xfrm>
            <a:off x="255200" y="592"/>
            <a:ext cx="2250363" cy="1044300"/>
            <a:chOff x="255200" y="592"/>
            <a:chExt cx="2250363" cy="1044300"/>
          </a:xfrm>
        </p:grpSpPr>
        <p:sp>
          <p:nvSpPr>
            <p:cNvPr id="17" name="Google Shape;17;p39"/>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9"/>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9"/>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39"/>
          <p:cNvGrpSpPr/>
          <p:nvPr/>
        </p:nvGrpSpPr>
        <p:grpSpPr>
          <a:xfrm>
            <a:off x="905395" y="592"/>
            <a:ext cx="2250363" cy="1044300"/>
            <a:chOff x="905395" y="592"/>
            <a:chExt cx="2250363" cy="1044300"/>
          </a:xfrm>
        </p:grpSpPr>
        <p:sp>
          <p:nvSpPr>
            <p:cNvPr id="21" name="Google Shape;21;p3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9"/>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9"/>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39"/>
          <p:cNvGrpSpPr/>
          <p:nvPr/>
        </p:nvGrpSpPr>
        <p:grpSpPr>
          <a:xfrm>
            <a:off x="7057468" y="5088"/>
            <a:ext cx="1851282" cy="752108"/>
            <a:chOff x="6917201" y="0"/>
            <a:chExt cx="2227777" cy="863400"/>
          </a:xfrm>
        </p:grpSpPr>
        <p:sp>
          <p:nvSpPr>
            <p:cNvPr id="25" name="Google Shape;25;p3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39"/>
          <p:cNvGrpSpPr/>
          <p:nvPr/>
        </p:nvGrpSpPr>
        <p:grpSpPr>
          <a:xfrm>
            <a:off x="6553032" y="4217852"/>
            <a:ext cx="2389068" cy="925737"/>
            <a:chOff x="6917201" y="0"/>
            <a:chExt cx="2227777" cy="863400"/>
          </a:xfrm>
        </p:grpSpPr>
        <p:sp>
          <p:nvSpPr>
            <p:cNvPr id="29" name="Google Shape;29;p39"/>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9"/>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39"/>
          <p:cNvGrpSpPr/>
          <p:nvPr/>
        </p:nvGrpSpPr>
        <p:grpSpPr>
          <a:xfrm>
            <a:off x="199148" y="4055652"/>
            <a:ext cx="2795412" cy="1083308"/>
            <a:chOff x="6917201" y="0"/>
            <a:chExt cx="2227777" cy="863400"/>
          </a:xfrm>
        </p:grpSpPr>
        <p:sp>
          <p:nvSpPr>
            <p:cNvPr id="33" name="Google Shape;33;p39"/>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9"/>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9"/>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9"/>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7" name="Google Shape;37;p39"/>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3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9" name="Shape 39"/>
        <p:cNvGrpSpPr/>
        <p:nvPr/>
      </p:nvGrpSpPr>
      <p:grpSpPr>
        <a:xfrm>
          <a:off x="0" y="0"/>
          <a:ext cx="0" cy="0"/>
          <a:chOff x="0" y="0"/>
          <a:chExt cx="0" cy="0"/>
        </a:xfrm>
      </p:grpSpPr>
      <p:sp>
        <p:nvSpPr>
          <p:cNvPr id="40" name="Google Shape;40;p4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4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type="obj">
  <p:cSld name="OBJECT">
    <p:spTree>
      <p:nvGrpSpPr>
        <p:cNvPr id="45" name="Shape 45"/>
        <p:cNvGrpSpPr/>
        <p:nvPr/>
      </p:nvGrpSpPr>
      <p:grpSpPr>
        <a:xfrm>
          <a:off x="0" y="0"/>
          <a:ext cx="0" cy="0"/>
          <a:chOff x="0" y="0"/>
          <a:chExt cx="0" cy="0"/>
        </a:xfrm>
      </p:grpSpPr>
      <p:sp>
        <p:nvSpPr>
          <p:cNvPr id="46" name="Google Shape;46;p41"/>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3F3F3F"/>
              </a:buClr>
              <a:buSzPts val="36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41"/>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48" name="Google Shape;48;p41"/>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4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41"/>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51" name="Shape 51"/>
        <p:cNvGrpSpPr/>
        <p:nvPr/>
      </p:nvGrpSpPr>
      <p:grpSpPr>
        <a:xfrm>
          <a:off x="0" y="0"/>
          <a:ext cx="0" cy="0"/>
          <a:chOff x="0" y="0"/>
          <a:chExt cx="0" cy="0"/>
        </a:xfrm>
      </p:grpSpPr>
      <p:sp>
        <p:nvSpPr>
          <p:cNvPr id="52" name="Google Shape;52;p42"/>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2"/>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 name="Google Shape;54;p42"/>
          <p:cNvGrpSpPr/>
          <p:nvPr/>
        </p:nvGrpSpPr>
        <p:grpSpPr>
          <a:xfrm>
            <a:off x="255991" y="-118"/>
            <a:ext cx="2251347" cy="1043408"/>
            <a:chOff x="3961956" y="4383950"/>
            <a:chExt cx="1160548" cy="548700"/>
          </a:xfrm>
        </p:grpSpPr>
        <p:sp>
          <p:nvSpPr>
            <p:cNvPr id="55" name="Google Shape;55;p42"/>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2"/>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p4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 name="Google Shape;59;p42"/>
          <p:cNvGrpSpPr/>
          <p:nvPr/>
        </p:nvGrpSpPr>
        <p:grpSpPr>
          <a:xfrm>
            <a:off x="34934" y="4522125"/>
            <a:ext cx="1593306" cy="617072"/>
            <a:chOff x="6917201" y="0"/>
            <a:chExt cx="2227777" cy="863400"/>
          </a:xfrm>
        </p:grpSpPr>
        <p:sp>
          <p:nvSpPr>
            <p:cNvPr id="60" name="Google Shape;60;p42"/>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2"/>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2"/>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42"/>
          <p:cNvGrpSpPr/>
          <p:nvPr/>
        </p:nvGrpSpPr>
        <p:grpSpPr>
          <a:xfrm>
            <a:off x="5886353" y="1243"/>
            <a:ext cx="3257451" cy="1261514"/>
            <a:chOff x="6917201" y="0"/>
            <a:chExt cx="2227777" cy="863400"/>
          </a:xfrm>
        </p:grpSpPr>
        <p:sp>
          <p:nvSpPr>
            <p:cNvPr id="64" name="Google Shape;64;p4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42"/>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68" name="Google Shape;68;p4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9" name="Shape 69"/>
        <p:cNvGrpSpPr/>
        <p:nvPr/>
      </p:nvGrpSpPr>
      <p:grpSpPr>
        <a:xfrm>
          <a:off x="0" y="0"/>
          <a:ext cx="0" cy="0"/>
          <a:chOff x="0" y="0"/>
          <a:chExt cx="0" cy="0"/>
        </a:xfrm>
      </p:grpSpPr>
      <p:sp>
        <p:nvSpPr>
          <p:cNvPr id="70" name="Google Shape;70;p4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 name="Google Shape;71;p43"/>
          <p:cNvGrpSpPr/>
          <p:nvPr/>
        </p:nvGrpSpPr>
        <p:grpSpPr>
          <a:xfrm>
            <a:off x="5594190" y="3961115"/>
            <a:ext cx="2910144" cy="1182340"/>
            <a:chOff x="6917201" y="0"/>
            <a:chExt cx="2227777" cy="863400"/>
          </a:xfrm>
        </p:grpSpPr>
        <p:sp>
          <p:nvSpPr>
            <p:cNvPr id="72" name="Google Shape;72;p4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 name="Google Shape;75;p43"/>
          <p:cNvGrpSpPr/>
          <p:nvPr/>
        </p:nvGrpSpPr>
        <p:grpSpPr>
          <a:xfrm>
            <a:off x="199148" y="2"/>
            <a:ext cx="2795412" cy="1083308"/>
            <a:chOff x="6917201" y="0"/>
            <a:chExt cx="2227777" cy="863400"/>
          </a:xfrm>
        </p:grpSpPr>
        <p:sp>
          <p:nvSpPr>
            <p:cNvPr id="76" name="Google Shape;76;p4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43"/>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80" name="Google Shape;80;p4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81" name="Shape 81"/>
        <p:cNvGrpSpPr/>
        <p:nvPr/>
      </p:nvGrpSpPr>
      <p:grpSpPr>
        <a:xfrm>
          <a:off x="0" y="0"/>
          <a:ext cx="0" cy="0"/>
          <a:chOff x="0" y="0"/>
          <a:chExt cx="0" cy="0"/>
        </a:xfrm>
      </p:grpSpPr>
      <p:sp>
        <p:nvSpPr>
          <p:cNvPr id="82" name="Google Shape;82;p4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6" name="Google Shape;86;p4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7" name="Google Shape;87;p4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88" name="Shape 88"/>
        <p:cNvGrpSpPr/>
        <p:nvPr/>
      </p:nvGrpSpPr>
      <p:grpSpPr>
        <a:xfrm>
          <a:off x="0" y="0"/>
          <a:ext cx="0" cy="0"/>
          <a:chOff x="0" y="0"/>
          <a:chExt cx="0" cy="0"/>
        </a:xfrm>
      </p:grpSpPr>
      <p:sp>
        <p:nvSpPr>
          <p:cNvPr id="89" name="Google Shape;89;p4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3" name="Google Shape;93;p45"/>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4" name="Google Shape;94;p45"/>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5" name="Google Shape;95;p4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96" name="Shape 96"/>
        <p:cNvGrpSpPr/>
        <p:nvPr/>
      </p:nvGrpSpPr>
      <p:grpSpPr>
        <a:xfrm>
          <a:off x="0" y="0"/>
          <a:ext cx="0" cy="0"/>
          <a:chOff x="0" y="0"/>
          <a:chExt cx="0" cy="0"/>
        </a:xfrm>
      </p:grpSpPr>
      <p:sp>
        <p:nvSpPr>
          <p:cNvPr id="97" name="Google Shape;97;p4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6"/>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6"/>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1" name="Google Shape;101;p46"/>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2" name="Google Shape;102;p4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37"/>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Arial"/>
              <a:buChar char="●"/>
              <a:defRPr b="0" i="0" sz="1300" u="none" cap="none" strike="noStrike">
                <a:solidFill>
                  <a:schemeClr val="dk2"/>
                </a:solidFill>
                <a:latin typeface="Arial"/>
                <a:ea typeface="Arial"/>
                <a:cs typeface="Arial"/>
                <a:sym typeface="Arial"/>
              </a:defRPr>
            </a:lvl1pPr>
            <a:lvl2pPr indent="-298450" lvl="1" marL="914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2pPr>
            <a:lvl3pPr indent="-298450" lvl="2" marL="1371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3pPr>
            <a:lvl4pPr indent="-298450" lvl="3" marL="18288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4pPr>
            <a:lvl5pPr indent="-298450" lvl="4" marL="22860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5pPr>
            <a:lvl6pPr indent="-298450" lvl="5" marL="27432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6pPr>
            <a:lvl7pPr indent="-298450" lvl="6" marL="3200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7pPr>
            <a:lvl8pPr indent="-298450" lvl="7" marL="3657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8pPr>
            <a:lvl9pPr indent="-298450" lvl="8" marL="4114800" marR="0" rtl="0" algn="l">
              <a:lnSpc>
                <a:spcPct val="115000"/>
              </a:lnSpc>
              <a:spcBef>
                <a:spcPts val="1600"/>
              </a:spcBef>
              <a:spcAft>
                <a:spcPts val="1600"/>
              </a:spcAft>
              <a:buClr>
                <a:schemeClr val="dk2"/>
              </a:buClr>
              <a:buSzPts val="1100"/>
              <a:buFont typeface="Arial"/>
              <a:buChar char="■"/>
              <a:defRPr b="0" i="0" sz="1100" u="none" cap="none" strike="noStrike">
                <a:solidFill>
                  <a:schemeClr val="dk2"/>
                </a:solidFill>
                <a:latin typeface="Arial"/>
                <a:ea typeface="Arial"/>
                <a:cs typeface="Arial"/>
                <a:sym typeface="Arial"/>
              </a:defRPr>
            </a:lvl9pPr>
          </a:lstStyle>
          <a:p/>
        </p:txBody>
      </p:sp>
      <p:sp>
        <p:nvSpPr>
          <p:cNvPr id="8" name="Google Shape;8;p3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jpg"/><Relationship Id="rId4" Type="http://schemas.openxmlformats.org/officeDocument/2006/relationships/image" Target="../media/image25.png"/><Relationship Id="rId5" Type="http://schemas.openxmlformats.org/officeDocument/2006/relationships/image" Target="../media/image20.png"/><Relationship Id="rId6" Type="http://schemas.openxmlformats.org/officeDocument/2006/relationships/image" Target="../media/image30.png"/><Relationship Id="rId7" Type="http://schemas.openxmlformats.org/officeDocument/2006/relationships/image" Target="../media/image23.png"/><Relationship Id="rId8"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jp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21.png"/><Relationship Id="rId7" Type="http://schemas.openxmlformats.org/officeDocument/2006/relationships/image" Target="../media/image31.png"/><Relationship Id="rId8"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jpg"/><Relationship Id="rId4"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jp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jpg"/><Relationship Id="rId4" Type="http://schemas.openxmlformats.org/officeDocument/2006/relationships/image" Target="../media/image39.png"/><Relationship Id="rId5"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jpg"/><Relationship Id="rId4" Type="http://schemas.openxmlformats.org/officeDocument/2006/relationships/image" Target="../media/image34.png"/><Relationship Id="rId5"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jp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jpg"/><Relationship Id="rId4" Type="http://schemas.openxmlformats.org/officeDocument/2006/relationships/image" Target="../media/image49.png"/><Relationship Id="rId5"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jp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jpg"/><Relationship Id="rId4" Type="http://schemas.openxmlformats.org/officeDocument/2006/relationships/image" Target="../media/image44.png"/><Relationship Id="rId5"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jp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jpg"/><Relationship Id="rId4" Type="http://schemas.openxmlformats.org/officeDocument/2006/relationships/image" Target="../media/image45.png"/><Relationship Id="rId5"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jp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jp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jp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jp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2.jpg"/><Relationship Id="rId4" Type="http://schemas.openxmlformats.org/officeDocument/2006/relationships/image" Target="../media/image54.png"/><Relationship Id="rId5"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jpg"/><Relationship Id="rId4" Type="http://schemas.openxmlformats.org/officeDocument/2006/relationships/image" Target="../media/image55.png"/><Relationship Id="rId5"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2.jpg"/><Relationship Id="rId4" Type="http://schemas.openxmlformats.org/officeDocument/2006/relationships/image" Target="../media/image57.png"/><Relationship Id="rId5" Type="http://schemas.openxmlformats.org/officeDocument/2006/relationships/image" Target="../media/image6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jpg"/><Relationship Id="rId4" Type="http://schemas.openxmlformats.org/officeDocument/2006/relationships/image" Target="../media/image52.png"/><Relationship Id="rId5"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2.jpg"/><Relationship Id="rId4" Type="http://schemas.openxmlformats.org/officeDocument/2006/relationships/image" Target="../media/image63.png"/><Relationship Id="rId5"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2.jpg"/><Relationship Id="rId4" Type="http://schemas.openxmlformats.org/officeDocument/2006/relationships/hyperlink" Target="https://pub.dev/packages/google_fonts" TargetMode="External"/><Relationship Id="rId5" Type="http://schemas.openxmlformats.org/officeDocument/2006/relationships/image" Target="../media/image60.png"/><Relationship Id="rId6"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2.jp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2.jpg"/><Relationship Id="rId4" Type="http://schemas.openxmlformats.org/officeDocument/2006/relationships/image" Target="../media/image62.png"/><Relationship Id="rId5"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2.jp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jpg"/><Relationship Id="rId4" Type="http://schemas.openxmlformats.org/officeDocument/2006/relationships/image" Target="../media/image12.png"/><Relationship Id="rId5"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2.jp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2.jpg"/><Relationship Id="rId4" Type="http://schemas.openxmlformats.org/officeDocument/2006/relationships/image" Target="../media/image77.png"/><Relationship Id="rId5"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2.jp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2.jp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2.jp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2.jpg"/><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2.jpg"/><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2.jpg"/><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2.jpg"/><Relationship Id="rId4" Type="http://schemas.openxmlformats.org/officeDocument/2006/relationships/hyperlink" Target="https://github.com/EjemplosMisionTic2022/ejemplos_layout_theme/tree/main/simple_sample_1" TargetMode="External"/><Relationship Id="rId5" Type="http://schemas.openxmlformats.org/officeDocument/2006/relationships/hyperlink" Target="https://github.com/EjemplosMisionTic2022/ejemplos_layout_theme/tree/main/simple_sample_2" TargetMode="External"/><Relationship Id="rId6" Type="http://schemas.openxmlformats.org/officeDocument/2006/relationships/hyperlink" Target="https://github.com/EjemplosMisionTic2022/ejemplos_layout_theme/tree/main/simple_sample_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9.jpg"/><Relationship Id="rId4" Type="http://schemas.openxmlformats.org/officeDocument/2006/relationships/hyperlink" Target="https://www.questionpro.com/t/ALw8TZlxOJ" TargetMode="External"/><Relationship Id="rId5"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7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9.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
          <p:cNvSpPr txBox="1"/>
          <p:nvPr>
            <p:ph idx="4294967295" type="ctrTitle"/>
          </p:nvPr>
        </p:nvSpPr>
        <p:spPr>
          <a:xfrm>
            <a:off x="3818307" y="883350"/>
            <a:ext cx="3793200" cy="2309400"/>
          </a:xfrm>
          <a:prstGeom prst="rect">
            <a:avLst/>
          </a:prstGeom>
          <a:noFill/>
          <a:ln>
            <a:noFill/>
          </a:ln>
        </p:spPr>
        <p:txBody>
          <a:bodyPr anchorCtr="0" anchor="b" bIns="34275" lIns="68575" spcFirstLastPara="1" rIns="68575" wrap="square" tIns="34275">
            <a:noAutofit/>
          </a:bodyPr>
          <a:lstStyle/>
          <a:p>
            <a:pPr indent="0" lvl="0" marL="0" marR="0" rtl="0" algn="r">
              <a:lnSpc>
                <a:spcPct val="85000"/>
              </a:lnSpc>
              <a:spcBef>
                <a:spcPts val="0"/>
              </a:spcBef>
              <a:spcAft>
                <a:spcPts val="0"/>
              </a:spcAft>
              <a:buClr>
                <a:srgbClr val="262626"/>
              </a:buClr>
              <a:buSzPts val="6000"/>
              <a:buFont typeface="Arial"/>
              <a:buNone/>
            </a:pPr>
            <a:r>
              <a:rPr b="1" i="0" lang="es" sz="3200" u="none" cap="none" strike="noStrike">
                <a:solidFill>
                  <a:srgbClr val="E83464"/>
                </a:solidFill>
                <a:latin typeface="Arial"/>
                <a:ea typeface="Arial"/>
                <a:cs typeface="Arial"/>
                <a:sym typeface="Arial"/>
              </a:rPr>
              <a:t>CICLO IV B:</a:t>
            </a:r>
            <a:br>
              <a:rPr b="1" i="0" lang="es" sz="3200" u="none" cap="none" strike="noStrike">
                <a:solidFill>
                  <a:srgbClr val="E83464"/>
                </a:solidFill>
                <a:latin typeface="Arial"/>
                <a:ea typeface="Arial"/>
                <a:cs typeface="Arial"/>
                <a:sym typeface="Arial"/>
              </a:rPr>
            </a:br>
            <a:r>
              <a:rPr b="0" i="0" lang="es" sz="2400" u="none" cap="none" strike="noStrike">
                <a:solidFill>
                  <a:srgbClr val="3D63AB"/>
                </a:solidFill>
                <a:latin typeface="Arial"/>
                <a:ea typeface="Arial"/>
                <a:cs typeface="Arial"/>
                <a:sym typeface="Arial"/>
              </a:rPr>
              <a:t>Desarrollo de aplicaciones móviles</a:t>
            </a:r>
            <a:endParaRPr b="1" i="0" sz="2400" u="none" cap="none" strike="noStrike">
              <a:solidFill>
                <a:srgbClr val="3D63A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ge7f86e5939_0_16"/>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Widgets de layout</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201" name="Google Shape;201;ge7f86e5939_0_16"/>
          <p:cNvSpPr txBox="1"/>
          <p:nvPr/>
        </p:nvSpPr>
        <p:spPr>
          <a:xfrm>
            <a:off x="1130475" y="1373650"/>
            <a:ext cx="6984300" cy="7131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0" i="0" lang="es" sz="1400" u="none" cap="none" strike="noStrike">
                <a:solidFill>
                  <a:srgbClr val="3C63AB"/>
                </a:solidFill>
                <a:latin typeface="Arial"/>
                <a:ea typeface="Arial"/>
                <a:cs typeface="Arial"/>
                <a:sym typeface="Arial"/>
              </a:rPr>
              <a:t>En Flutter, la construcción de la interfaz gráfica está fundamentada en los widgets, son componentes que al usarlos brindaran una funcionalidad especifica, alguno de los widgets más usados son:</a:t>
            </a:r>
            <a:endParaRPr b="0" i="0" sz="1600" u="none" cap="none" strike="noStrike">
              <a:solidFill>
                <a:srgbClr val="3C63AB"/>
              </a:solidFill>
              <a:latin typeface="Arial"/>
              <a:ea typeface="Arial"/>
              <a:cs typeface="Arial"/>
              <a:sym typeface="Arial"/>
            </a:endParaRPr>
          </a:p>
        </p:txBody>
      </p:sp>
      <p:pic>
        <p:nvPicPr>
          <p:cNvPr id="202" name="Google Shape;202;ge7f86e5939_0_16"/>
          <p:cNvPicPr preferRelativeResize="0"/>
          <p:nvPr/>
        </p:nvPicPr>
        <p:blipFill rotWithShape="1">
          <a:blip r:embed="rId4">
            <a:alphaModFix/>
          </a:blip>
          <a:srcRect b="0" l="0" r="0" t="0"/>
          <a:stretch/>
        </p:blipFill>
        <p:spPr>
          <a:xfrm>
            <a:off x="728664" y="2571746"/>
            <a:ext cx="958425" cy="960351"/>
          </a:xfrm>
          <a:prstGeom prst="rect">
            <a:avLst/>
          </a:prstGeom>
          <a:noFill/>
          <a:ln>
            <a:noFill/>
          </a:ln>
        </p:spPr>
      </p:pic>
      <p:pic>
        <p:nvPicPr>
          <p:cNvPr id="203" name="Google Shape;203;ge7f86e5939_0_16"/>
          <p:cNvPicPr preferRelativeResize="0"/>
          <p:nvPr/>
        </p:nvPicPr>
        <p:blipFill rotWithShape="1">
          <a:blip r:embed="rId5">
            <a:alphaModFix/>
          </a:blip>
          <a:srcRect b="0" l="0" r="0" t="0"/>
          <a:stretch/>
        </p:blipFill>
        <p:spPr>
          <a:xfrm>
            <a:off x="728663" y="3792350"/>
            <a:ext cx="958425" cy="958425"/>
          </a:xfrm>
          <a:prstGeom prst="rect">
            <a:avLst/>
          </a:prstGeom>
          <a:noFill/>
          <a:ln>
            <a:noFill/>
          </a:ln>
        </p:spPr>
      </p:pic>
      <p:pic>
        <p:nvPicPr>
          <p:cNvPr id="204" name="Google Shape;204;ge7f86e5939_0_16"/>
          <p:cNvPicPr preferRelativeResize="0"/>
          <p:nvPr/>
        </p:nvPicPr>
        <p:blipFill rotWithShape="1">
          <a:blip r:embed="rId6">
            <a:alphaModFix/>
          </a:blip>
          <a:srcRect b="0" l="0" r="0" t="0"/>
          <a:stretch/>
        </p:blipFill>
        <p:spPr>
          <a:xfrm>
            <a:off x="4510250" y="2572713"/>
            <a:ext cx="958425" cy="958425"/>
          </a:xfrm>
          <a:prstGeom prst="rect">
            <a:avLst/>
          </a:prstGeom>
          <a:noFill/>
          <a:ln>
            <a:noFill/>
          </a:ln>
        </p:spPr>
      </p:pic>
      <p:sp>
        <p:nvSpPr>
          <p:cNvPr id="205" name="Google Shape;205;ge7f86e5939_0_16"/>
          <p:cNvSpPr txBox="1"/>
          <p:nvPr/>
        </p:nvSpPr>
        <p:spPr>
          <a:xfrm>
            <a:off x="790400" y="2151750"/>
            <a:ext cx="4191900" cy="283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500" u="none" cap="none" strike="noStrike">
                <a:solidFill>
                  <a:srgbClr val="3C63AB"/>
                </a:solidFill>
                <a:latin typeface="Arial"/>
                <a:ea typeface="Arial"/>
                <a:cs typeface="Arial"/>
                <a:sym typeface="Arial"/>
              </a:rPr>
              <a:t>Widgets con un solo hijo</a:t>
            </a:r>
            <a:endParaRPr b="1" i="0" sz="1700" u="none" cap="none" strike="noStrike">
              <a:solidFill>
                <a:srgbClr val="3C63AB"/>
              </a:solidFill>
              <a:latin typeface="Arial"/>
              <a:ea typeface="Arial"/>
              <a:cs typeface="Arial"/>
              <a:sym typeface="Arial"/>
            </a:endParaRPr>
          </a:p>
        </p:txBody>
      </p:sp>
      <p:sp>
        <p:nvSpPr>
          <p:cNvPr id="206" name="Google Shape;206;ge7f86e5939_0_16"/>
          <p:cNvSpPr txBox="1"/>
          <p:nvPr/>
        </p:nvSpPr>
        <p:spPr>
          <a:xfrm>
            <a:off x="1802288" y="2571750"/>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Align</a:t>
            </a:r>
            <a:endParaRPr b="1" i="0" sz="1600" u="none" cap="none" strike="noStrike">
              <a:solidFill>
                <a:srgbClr val="6898FA"/>
              </a:solidFill>
              <a:latin typeface="Arial"/>
              <a:ea typeface="Arial"/>
              <a:cs typeface="Arial"/>
              <a:sym typeface="Arial"/>
            </a:endParaRPr>
          </a:p>
        </p:txBody>
      </p:sp>
      <p:sp>
        <p:nvSpPr>
          <p:cNvPr id="207" name="Google Shape;207;ge7f86e5939_0_16"/>
          <p:cNvSpPr txBox="1"/>
          <p:nvPr/>
        </p:nvSpPr>
        <p:spPr>
          <a:xfrm>
            <a:off x="1802288" y="2818950"/>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alinea a su hijo dentro de sí mismo y, opcionalmente, se dimensiona a sí mismo en función del tamaño del hijo.</a:t>
            </a:r>
            <a:endParaRPr b="0" i="0" sz="1200" u="none" cap="none" strike="noStrike">
              <a:solidFill>
                <a:srgbClr val="3C63AB"/>
              </a:solidFill>
              <a:latin typeface="Arial"/>
              <a:ea typeface="Arial"/>
              <a:cs typeface="Arial"/>
              <a:sym typeface="Arial"/>
            </a:endParaRPr>
          </a:p>
        </p:txBody>
      </p:sp>
      <p:sp>
        <p:nvSpPr>
          <p:cNvPr id="208" name="Google Shape;208;ge7f86e5939_0_16"/>
          <p:cNvSpPr txBox="1"/>
          <p:nvPr/>
        </p:nvSpPr>
        <p:spPr>
          <a:xfrm>
            <a:off x="1802288" y="3791413"/>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AspectRatio</a:t>
            </a:r>
            <a:endParaRPr b="1" i="0" sz="1600" u="none" cap="none" strike="noStrike">
              <a:solidFill>
                <a:srgbClr val="6898FA"/>
              </a:solidFill>
              <a:latin typeface="Arial"/>
              <a:ea typeface="Arial"/>
              <a:cs typeface="Arial"/>
              <a:sym typeface="Arial"/>
            </a:endParaRPr>
          </a:p>
        </p:txBody>
      </p:sp>
      <p:sp>
        <p:nvSpPr>
          <p:cNvPr id="209" name="Google Shape;209;ge7f86e5939_0_16"/>
          <p:cNvSpPr txBox="1"/>
          <p:nvPr/>
        </p:nvSpPr>
        <p:spPr>
          <a:xfrm>
            <a:off x="1802288" y="4038613"/>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intenta ajustar el tamaño del hijo a una relación de aspecto específica.</a:t>
            </a:r>
            <a:endParaRPr b="0" i="0" sz="1200" u="none" cap="none" strike="noStrike">
              <a:solidFill>
                <a:srgbClr val="3C63AB"/>
              </a:solidFill>
              <a:latin typeface="Arial"/>
              <a:ea typeface="Arial"/>
              <a:cs typeface="Arial"/>
              <a:sym typeface="Arial"/>
            </a:endParaRPr>
          </a:p>
        </p:txBody>
      </p:sp>
      <p:sp>
        <p:nvSpPr>
          <p:cNvPr id="210" name="Google Shape;210;ge7f86e5939_0_16"/>
          <p:cNvSpPr txBox="1"/>
          <p:nvPr/>
        </p:nvSpPr>
        <p:spPr>
          <a:xfrm>
            <a:off x="5585838" y="2571775"/>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Baseline</a:t>
            </a:r>
            <a:endParaRPr b="1" i="0" sz="1600" u="none" cap="none" strike="noStrike">
              <a:solidFill>
                <a:srgbClr val="6898FA"/>
              </a:solidFill>
              <a:latin typeface="Arial"/>
              <a:ea typeface="Arial"/>
              <a:cs typeface="Arial"/>
              <a:sym typeface="Arial"/>
            </a:endParaRPr>
          </a:p>
        </p:txBody>
      </p:sp>
      <p:sp>
        <p:nvSpPr>
          <p:cNvPr id="211" name="Google Shape;211;ge7f86e5939_0_16"/>
          <p:cNvSpPr txBox="1"/>
          <p:nvPr/>
        </p:nvSpPr>
        <p:spPr>
          <a:xfrm>
            <a:off x="5585838" y="2818975"/>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posiciona a su hijo de acuerdo con la línea de base del hijo.</a:t>
            </a:r>
            <a:endParaRPr b="0" i="0" sz="1200" u="none" cap="none" strike="noStrike">
              <a:solidFill>
                <a:srgbClr val="3C63AB"/>
              </a:solidFill>
              <a:latin typeface="Arial"/>
              <a:ea typeface="Arial"/>
              <a:cs typeface="Arial"/>
              <a:sym typeface="Arial"/>
            </a:endParaRPr>
          </a:p>
        </p:txBody>
      </p:sp>
      <p:pic>
        <p:nvPicPr>
          <p:cNvPr id="212" name="Google Shape;212;ge7f86e5939_0_16"/>
          <p:cNvPicPr preferRelativeResize="0"/>
          <p:nvPr/>
        </p:nvPicPr>
        <p:blipFill rotWithShape="1">
          <a:blip r:embed="rId7">
            <a:alphaModFix/>
          </a:blip>
          <a:srcRect b="0" l="0" r="0" t="0"/>
          <a:stretch/>
        </p:blipFill>
        <p:spPr>
          <a:xfrm>
            <a:off x="4510238" y="3790413"/>
            <a:ext cx="958425" cy="962309"/>
          </a:xfrm>
          <a:prstGeom prst="rect">
            <a:avLst/>
          </a:prstGeom>
          <a:noFill/>
          <a:ln>
            <a:noFill/>
          </a:ln>
        </p:spPr>
      </p:pic>
      <p:sp>
        <p:nvSpPr>
          <p:cNvPr id="213" name="Google Shape;213;ge7f86e5939_0_16"/>
          <p:cNvSpPr txBox="1"/>
          <p:nvPr/>
        </p:nvSpPr>
        <p:spPr>
          <a:xfrm>
            <a:off x="5583863" y="3792363"/>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Center</a:t>
            </a:r>
            <a:endParaRPr b="1" i="0" sz="1600" u="none" cap="none" strike="noStrike">
              <a:solidFill>
                <a:srgbClr val="6898FA"/>
              </a:solidFill>
              <a:latin typeface="Arial"/>
              <a:ea typeface="Arial"/>
              <a:cs typeface="Arial"/>
              <a:sym typeface="Arial"/>
            </a:endParaRPr>
          </a:p>
        </p:txBody>
      </p:sp>
      <p:sp>
        <p:nvSpPr>
          <p:cNvPr id="214" name="Google Shape;214;ge7f86e5939_0_16"/>
          <p:cNvSpPr txBox="1"/>
          <p:nvPr/>
        </p:nvSpPr>
        <p:spPr>
          <a:xfrm>
            <a:off x="5583871" y="4039575"/>
            <a:ext cx="18249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centra a su hijo en sí mismo.</a:t>
            </a:r>
            <a:endParaRPr b="0" i="0" sz="1200" u="none" cap="none" strike="noStrike">
              <a:solidFill>
                <a:srgbClr val="3C63AB"/>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8" name="Shape 218"/>
        <p:cNvGrpSpPr/>
        <p:nvPr/>
      </p:nvGrpSpPr>
      <p:grpSpPr>
        <a:xfrm>
          <a:off x="0" y="0"/>
          <a:ext cx="0" cy="0"/>
          <a:chOff x="0" y="0"/>
          <a:chExt cx="0" cy="0"/>
        </a:xfrm>
      </p:grpSpPr>
      <p:pic>
        <p:nvPicPr>
          <p:cNvPr id="219" name="Google Shape;219;ge933c05854_0_36"/>
          <p:cNvPicPr preferRelativeResize="0"/>
          <p:nvPr/>
        </p:nvPicPr>
        <p:blipFill rotWithShape="1">
          <a:blip r:embed="rId4">
            <a:alphaModFix/>
          </a:blip>
          <a:srcRect b="0" l="0" r="0" t="0"/>
          <a:stretch/>
        </p:blipFill>
        <p:spPr>
          <a:xfrm>
            <a:off x="4510263" y="1388771"/>
            <a:ext cx="958425" cy="958425"/>
          </a:xfrm>
          <a:prstGeom prst="rect">
            <a:avLst/>
          </a:prstGeom>
          <a:noFill/>
          <a:ln>
            <a:noFill/>
          </a:ln>
        </p:spPr>
      </p:pic>
      <p:pic>
        <p:nvPicPr>
          <p:cNvPr id="220" name="Google Shape;220;ge933c05854_0_36"/>
          <p:cNvPicPr preferRelativeResize="0"/>
          <p:nvPr/>
        </p:nvPicPr>
        <p:blipFill rotWithShape="1">
          <a:blip r:embed="rId5">
            <a:alphaModFix/>
          </a:blip>
          <a:srcRect b="0" l="0" r="0" t="0"/>
          <a:stretch/>
        </p:blipFill>
        <p:spPr>
          <a:xfrm>
            <a:off x="728675" y="1389734"/>
            <a:ext cx="958425" cy="956485"/>
          </a:xfrm>
          <a:prstGeom prst="rect">
            <a:avLst/>
          </a:prstGeom>
          <a:noFill/>
          <a:ln>
            <a:noFill/>
          </a:ln>
        </p:spPr>
      </p:pic>
      <p:pic>
        <p:nvPicPr>
          <p:cNvPr id="221" name="Google Shape;221;ge933c05854_0_36"/>
          <p:cNvPicPr preferRelativeResize="0"/>
          <p:nvPr/>
        </p:nvPicPr>
        <p:blipFill rotWithShape="1">
          <a:blip r:embed="rId6">
            <a:alphaModFix/>
          </a:blip>
          <a:srcRect b="0" l="0" r="0" t="0"/>
          <a:stretch/>
        </p:blipFill>
        <p:spPr>
          <a:xfrm>
            <a:off x="4510259" y="2606475"/>
            <a:ext cx="958425" cy="962319"/>
          </a:xfrm>
          <a:prstGeom prst="rect">
            <a:avLst/>
          </a:prstGeom>
          <a:noFill/>
          <a:ln>
            <a:noFill/>
          </a:ln>
        </p:spPr>
      </p:pic>
      <p:pic>
        <p:nvPicPr>
          <p:cNvPr id="222" name="Google Shape;222;ge933c05854_0_36"/>
          <p:cNvPicPr preferRelativeResize="0"/>
          <p:nvPr/>
        </p:nvPicPr>
        <p:blipFill rotWithShape="1">
          <a:blip r:embed="rId7">
            <a:alphaModFix/>
          </a:blip>
          <a:srcRect b="0" l="0" r="0" t="0"/>
          <a:stretch/>
        </p:blipFill>
        <p:spPr>
          <a:xfrm>
            <a:off x="728675" y="2607471"/>
            <a:ext cx="958425" cy="958415"/>
          </a:xfrm>
          <a:prstGeom prst="rect">
            <a:avLst/>
          </a:prstGeom>
          <a:noFill/>
          <a:ln>
            <a:noFill/>
          </a:ln>
        </p:spPr>
      </p:pic>
      <p:pic>
        <p:nvPicPr>
          <p:cNvPr id="223" name="Google Shape;223;ge933c05854_0_36"/>
          <p:cNvPicPr preferRelativeResize="0"/>
          <p:nvPr/>
        </p:nvPicPr>
        <p:blipFill rotWithShape="1">
          <a:blip r:embed="rId8">
            <a:alphaModFix/>
          </a:blip>
          <a:srcRect b="0" l="0" r="0" t="0"/>
          <a:stretch/>
        </p:blipFill>
        <p:spPr>
          <a:xfrm>
            <a:off x="728663" y="3828075"/>
            <a:ext cx="958425" cy="962309"/>
          </a:xfrm>
          <a:prstGeom prst="rect">
            <a:avLst/>
          </a:prstGeom>
          <a:noFill/>
          <a:ln>
            <a:noFill/>
          </a:ln>
        </p:spPr>
      </p:pic>
      <p:sp>
        <p:nvSpPr>
          <p:cNvPr id="224" name="Google Shape;224;ge933c05854_0_36"/>
          <p:cNvSpPr txBox="1"/>
          <p:nvPr/>
        </p:nvSpPr>
        <p:spPr>
          <a:xfrm>
            <a:off x="1802288" y="1387825"/>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Container</a:t>
            </a:r>
            <a:endParaRPr b="1" i="0" sz="1600" u="none" cap="none" strike="noStrike">
              <a:solidFill>
                <a:srgbClr val="6898FA"/>
              </a:solidFill>
              <a:latin typeface="Arial"/>
              <a:ea typeface="Arial"/>
              <a:cs typeface="Arial"/>
              <a:sym typeface="Arial"/>
            </a:endParaRPr>
          </a:p>
        </p:txBody>
      </p:sp>
      <p:sp>
        <p:nvSpPr>
          <p:cNvPr id="225" name="Google Shape;225;ge933c05854_0_36"/>
          <p:cNvSpPr txBox="1"/>
          <p:nvPr/>
        </p:nvSpPr>
        <p:spPr>
          <a:xfrm>
            <a:off x="1802288" y="1635025"/>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de conveniencia que combina widgets comunes de pintura, posicionamiento y tamaño.</a:t>
            </a:r>
            <a:endParaRPr b="0" i="0" sz="1200" u="none" cap="none" strike="noStrike">
              <a:solidFill>
                <a:srgbClr val="3C63AB"/>
              </a:solidFill>
              <a:latin typeface="Arial"/>
              <a:ea typeface="Arial"/>
              <a:cs typeface="Arial"/>
              <a:sym typeface="Arial"/>
            </a:endParaRPr>
          </a:p>
        </p:txBody>
      </p:sp>
      <p:sp>
        <p:nvSpPr>
          <p:cNvPr id="226" name="Google Shape;226;ge933c05854_0_36"/>
          <p:cNvSpPr txBox="1"/>
          <p:nvPr/>
        </p:nvSpPr>
        <p:spPr>
          <a:xfrm>
            <a:off x="5585838" y="1387850"/>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ConstrainedBox</a:t>
            </a:r>
            <a:endParaRPr b="1" i="0" sz="1600" u="none" cap="none" strike="noStrike">
              <a:solidFill>
                <a:srgbClr val="6898FA"/>
              </a:solidFill>
              <a:latin typeface="Arial"/>
              <a:ea typeface="Arial"/>
              <a:cs typeface="Arial"/>
              <a:sym typeface="Arial"/>
            </a:endParaRPr>
          </a:p>
        </p:txBody>
      </p:sp>
      <p:sp>
        <p:nvSpPr>
          <p:cNvPr id="227" name="Google Shape;227;ge933c05854_0_36"/>
          <p:cNvSpPr txBox="1"/>
          <p:nvPr/>
        </p:nvSpPr>
        <p:spPr>
          <a:xfrm>
            <a:off x="5585838" y="1635050"/>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impone restricciones adicionales a su hijo.</a:t>
            </a:r>
            <a:endParaRPr b="0" i="0" sz="1200" u="none" cap="none" strike="noStrike">
              <a:solidFill>
                <a:srgbClr val="3C63AB"/>
              </a:solidFill>
              <a:latin typeface="Arial"/>
              <a:ea typeface="Arial"/>
              <a:cs typeface="Arial"/>
              <a:sym typeface="Arial"/>
            </a:endParaRPr>
          </a:p>
        </p:txBody>
      </p:sp>
      <p:sp>
        <p:nvSpPr>
          <p:cNvPr id="228" name="Google Shape;228;ge933c05854_0_36"/>
          <p:cNvSpPr txBox="1"/>
          <p:nvPr/>
        </p:nvSpPr>
        <p:spPr>
          <a:xfrm>
            <a:off x="5585838" y="260748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Padding</a:t>
            </a:r>
            <a:endParaRPr b="1" i="0" sz="1600" u="none" cap="none" strike="noStrike">
              <a:solidFill>
                <a:srgbClr val="6898FA"/>
              </a:solidFill>
              <a:latin typeface="Arial"/>
              <a:ea typeface="Arial"/>
              <a:cs typeface="Arial"/>
              <a:sym typeface="Arial"/>
            </a:endParaRPr>
          </a:p>
        </p:txBody>
      </p:sp>
      <p:sp>
        <p:nvSpPr>
          <p:cNvPr id="229" name="Google Shape;229;ge933c05854_0_36"/>
          <p:cNvSpPr txBox="1"/>
          <p:nvPr/>
        </p:nvSpPr>
        <p:spPr>
          <a:xfrm>
            <a:off x="5585838" y="285468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encaja su hijo en el relleno dado.</a:t>
            </a:r>
            <a:endParaRPr b="0" i="0" sz="1200" u="none" cap="none" strike="noStrike">
              <a:solidFill>
                <a:srgbClr val="3C63AB"/>
              </a:solidFill>
              <a:latin typeface="Arial"/>
              <a:ea typeface="Arial"/>
              <a:cs typeface="Arial"/>
              <a:sym typeface="Arial"/>
            </a:endParaRPr>
          </a:p>
        </p:txBody>
      </p:sp>
      <p:sp>
        <p:nvSpPr>
          <p:cNvPr id="230" name="Google Shape;230;ge933c05854_0_36"/>
          <p:cNvSpPr txBox="1"/>
          <p:nvPr/>
        </p:nvSpPr>
        <p:spPr>
          <a:xfrm>
            <a:off x="1802288" y="260748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SizedBox</a:t>
            </a:r>
            <a:endParaRPr b="1" i="0" sz="1600" u="none" cap="none" strike="noStrike">
              <a:solidFill>
                <a:srgbClr val="6898FA"/>
              </a:solidFill>
              <a:latin typeface="Arial"/>
              <a:ea typeface="Arial"/>
              <a:cs typeface="Arial"/>
              <a:sym typeface="Arial"/>
            </a:endParaRPr>
          </a:p>
        </p:txBody>
      </p:sp>
      <p:sp>
        <p:nvSpPr>
          <p:cNvPr id="231" name="Google Shape;231;ge933c05854_0_36"/>
          <p:cNvSpPr txBox="1"/>
          <p:nvPr/>
        </p:nvSpPr>
        <p:spPr>
          <a:xfrm>
            <a:off x="1802288" y="285468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Una caja con un tamaño específico. Si se le da un hijo, este widget lo obliga a tener un ancho y / o alto específico.</a:t>
            </a:r>
            <a:endParaRPr b="0" i="0" sz="1200" u="none" cap="none" strike="noStrike">
              <a:solidFill>
                <a:srgbClr val="3C63AB"/>
              </a:solidFill>
              <a:latin typeface="Arial"/>
              <a:ea typeface="Arial"/>
              <a:cs typeface="Arial"/>
              <a:sym typeface="Arial"/>
            </a:endParaRPr>
          </a:p>
        </p:txBody>
      </p:sp>
      <p:sp>
        <p:nvSpPr>
          <p:cNvPr id="232" name="Google Shape;232;ge933c05854_0_36"/>
          <p:cNvSpPr txBox="1"/>
          <p:nvPr/>
        </p:nvSpPr>
        <p:spPr>
          <a:xfrm>
            <a:off x="1804238" y="382713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Transform</a:t>
            </a:r>
            <a:endParaRPr b="1" i="0" sz="1600" u="none" cap="none" strike="noStrike">
              <a:solidFill>
                <a:srgbClr val="6898FA"/>
              </a:solidFill>
              <a:latin typeface="Arial"/>
              <a:ea typeface="Arial"/>
              <a:cs typeface="Arial"/>
              <a:sym typeface="Arial"/>
            </a:endParaRPr>
          </a:p>
        </p:txBody>
      </p:sp>
      <p:sp>
        <p:nvSpPr>
          <p:cNvPr id="233" name="Google Shape;233;ge933c05854_0_36"/>
          <p:cNvSpPr txBox="1"/>
          <p:nvPr/>
        </p:nvSpPr>
        <p:spPr>
          <a:xfrm>
            <a:off x="1804238" y="407433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 widget que aplica una transformación antes de pintar su hijo.</a:t>
            </a:r>
            <a:endParaRPr b="0" i="0" sz="1200" u="none" cap="none" strike="noStrike">
              <a:solidFill>
                <a:srgbClr val="3C63AB"/>
              </a:solidFill>
              <a:latin typeface="Arial"/>
              <a:ea typeface="Arial"/>
              <a:cs typeface="Arial"/>
              <a:sym typeface="Arial"/>
            </a:endParaRPr>
          </a:p>
        </p:txBody>
      </p:sp>
      <p:sp>
        <p:nvSpPr>
          <p:cNvPr id="234" name="Google Shape;234;ge933c05854_0_36"/>
          <p:cNvSpPr txBox="1"/>
          <p:nvPr/>
        </p:nvSpPr>
        <p:spPr>
          <a:xfrm>
            <a:off x="790400" y="1029400"/>
            <a:ext cx="4191900" cy="283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500" u="none" cap="none" strike="noStrike">
                <a:solidFill>
                  <a:srgbClr val="3C63AB"/>
                </a:solidFill>
                <a:latin typeface="Arial"/>
                <a:ea typeface="Arial"/>
                <a:cs typeface="Arial"/>
                <a:sym typeface="Arial"/>
              </a:rPr>
              <a:t>Widgets con un solo hijo</a:t>
            </a:r>
            <a:endParaRPr b="1" i="0" sz="1700" u="none" cap="none" strike="noStrike">
              <a:solidFill>
                <a:srgbClr val="3C63AB"/>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gf10d0c5e36_0_79"/>
          <p:cNvSpPr txBox="1"/>
          <p:nvPr/>
        </p:nvSpPr>
        <p:spPr>
          <a:xfrm>
            <a:off x="1802288" y="1633125"/>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Consta de un patrón repetido de celdas dispuestas en un diseño vertical y horizontal. </a:t>
            </a:r>
            <a:endParaRPr b="0" i="0" sz="1200" u="none" cap="none" strike="noStrike">
              <a:solidFill>
                <a:srgbClr val="3C63AB"/>
              </a:solidFill>
              <a:latin typeface="Arial"/>
              <a:ea typeface="Arial"/>
              <a:cs typeface="Arial"/>
              <a:sym typeface="Arial"/>
            </a:endParaRPr>
          </a:p>
        </p:txBody>
      </p:sp>
      <p:sp>
        <p:nvSpPr>
          <p:cNvPr id="240" name="Google Shape;240;gf10d0c5e36_0_79"/>
          <p:cNvSpPr txBox="1"/>
          <p:nvPr/>
        </p:nvSpPr>
        <p:spPr>
          <a:xfrm>
            <a:off x="5585838" y="1385950"/>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Column</a:t>
            </a:r>
            <a:endParaRPr b="1" i="0" sz="1600" u="none" cap="none" strike="noStrike">
              <a:solidFill>
                <a:srgbClr val="6898FA"/>
              </a:solidFill>
              <a:latin typeface="Arial"/>
              <a:ea typeface="Arial"/>
              <a:cs typeface="Arial"/>
              <a:sym typeface="Arial"/>
            </a:endParaRPr>
          </a:p>
        </p:txBody>
      </p:sp>
      <p:sp>
        <p:nvSpPr>
          <p:cNvPr id="241" name="Google Shape;241;gf10d0c5e36_0_79"/>
          <p:cNvSpPr txBox="1"/>
          <p:nvPr/>
        </p:nvSpPr>
        <p:spPr>
          <a:xfrm>
            <a:off x="5585838" y="1633150"/>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Dispone una lista de widgets secundarios en dirección vertical.</a:t>
            </a:r>
            <a:endParaRPr b="0" i="0" sz="1200" u="none" cap="none" strike="noStrike">
              <a:solidFill>
                <a:srgbClr val="3C63AB"/>
              </a:solidFill>
              <a:latin typeface="Arial"/>
              <a:ea typeface="Arial"/>
              <a:cs typeface="Arial"/>
              <a:sym typeface="Arial"/>
            </a:endParaRPr>
          </a:p>
        </p:txBody>
      </p:sp>
      <p:sp>
        <p:nvSpPr>
          <p:cNvPr id="242" name="Google Shape;242;gf10d0c5e36_0_79"/>
          <p:cNvSpPr txBox="1"/>
          <p:nvPr/>
        </p:nvSpPr>
        <p:spPr>
          <a:xfrm>
            <a:off x="5585838" y="260558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ListView</a:t>
            </a:r>
            <a:endParaRPr b="1" i="0" sz="1600" u="none" cap="none" strike="noStrike">
              <a:solidFill>
                <a:srgbClr val="6898FA"/>
              </a:solidFill>
              <a:latin typeface="Arial"/>
              <a:ea typeface="Arial"/>
              <a:cs typeface="Arial"/>
              <a:sym typeface="Arial"/>
            </a:endParaRPr>
          </a:p>
        </p:txBody>
      </p:sp>
      <p:sp>
        <p:nvSpPr>
          <p:cNvPr id="243" name="Google Shape;243;gf10d0c5e36_0_79"/>
          <p:cNvSpPr txBox="1"/>
          <p:nvPr/>
        </p:nvSpPr>
        <p:spPr>
          <a:xfrm>
            <a:off x="5585838" y="285278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Una lista lineal y desplazable de widgets. Muestra sus hijos uno tras otro en la dirección de desplazamiento.</a:t>
            </a:r>
            <a:endParaRPr b="0" i="0" sz="1200" u="none" cap="none" strike="noStrike">
              <a:solidFill>
                <a:srgbClr val="3C63AB"/>
              </a:solidFill>
              <a:latin typeface="Arial"/>
              <a:ea typeface="Arial"/>
              <a:cs typeface="Arial"/>
              <a:sym typeface="Arial"/>
            </a:endParaRPr>
          </a:p>
        </p:txBody>
      </p:sp>
      <p:sp>
        <p:nvSpPr>
          <p:cNvPr id="244" name="Google Shape;244;gf10d0c5e36_0_79"/>
          <p:cNvSpPr txBox="1"/>
          <p:nvPr/>
        </p:nvSpPr>
        <p:spPr>
          <a:xfrm>
            <a:off x="1802288" y="260558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Row</a:t>
            </a:r>
            <a:endParaRPr b="1" i="0" sz="1600" u="none" cap="none" strike="noStrike">
              <a:solidFill>
                <a:srgbClr val="6898FA"/>
              </a:solidFill>
              <a:latin typeface="Arial"/>
              <a:ea typeface="Arial"/>
              <a:cs typeface="Arial"/>
              <a:sym typeface="Arial"/>
            </a:endParaRPr>
          </a:p>
        </p:txBody>
      </p:sp>
      <p:sp>
        <p:nvSpPr>
          <p:cNvPr id="245" name="Google Shape;245;gf10d0c5e36_0_79"/>
          <p:cNvSpPr txBox="1"/>
          <p:nvPr/>
        </p:nvSpPr>
        <p:spPr>
          <a:xfrm>
            <a:off x="1802288" y="285278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Dispone una lista de widgets secundarios en dirección horizontal.</a:t>
            </a:r>
            <a:endParaRPr b="0" i="0" sz="1200" u="none" cap="none" strike="noStrike">
              <a:solidFill>
                <a:srgbClr val="3C63AB"/>
              </a:solidFill>
              <a:latin typeface="Arial"/>
              <a:ea typeface="Arial"/>
              <a:cs typeface="Arial"/>
              <a:sym typeface="Arial"/>
            </a:endParaRPr>
          </a:p>
        </p:txBody>
      </p:sp>
      <p:sp>
        <p:nvSpPr>
          <p:cNvPr id="246" name="Google Shape;246;gf10d0c5e36_0_79"/>
          <p:cNvSpPr txBox="1"/>
          <p:nvPr/>
        </p:nvSpPr>
        <p:spPr>
          <a:xfrm>
            <a:off x="1804238" y="382523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Stack</a:t>
            </a:r>
            <a:endParaRPr b="1" i="0" sz="1600" u="none" cap="none" strike="noStrike">
              <a:solidFill>
                <a:srgbClr val="6898FA"/>
              </a:solidFill>
              <a:latin typeface="Arial"/>
              <a:ea typeface="Arial"/>
              <a:cs typeface="Arial"/>
              <a:sym typeface="Arial"/>
            </a:endParaRPr>
          </a:p>
        </p:txBody>
      </p:sp>
      <p:sp>
        <p:nvSpPr>
          <p:cNvPr id="247" name="Google Shape;247;gf10d0c5e36_0_79"/>
          <p:cNvSpPr txBox="1"/>
          <p:nvPr/>
        </p:nvSpPr>
        <p:spPr>
          <a:xfrm>
            <a:off x="1804238" y="407243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b="0" i="0" lang="es" sz="1200" u="none" cap="none" strike="noStrike">
                <a:solidFill>
                  <a:srgbClr val="3C63AB"/>
                </a:solidFill>
                <a:latin typeface="Arial"/>
                <a:ea typeface="Arial"/>
                <a:cs typeface="Arial"/>
                <a:sym typeface="Arial"/>
              </a:rPr>
              <a:t>Esta clase es útil si desea superponer varios elementos secundarios de forma sencilla.</a:t>
            </a:r>
            <a:endParaRPr b="0" i="0" sz="1200" u="none" cap="none" strike="noStrike">
              <a:solidFill>
                <a:srgbClr val="3C63AB"/>
              </a:solidFill>
              <a:latin typeface="Arial"/>
              <a:ea typeface="Arial"/>
              <a:cs typeface="Arial"/>
              <a:sym typeface="Arial"/>
            </a:endParaRPr>
          </a:p>
        </p:txBody>
      </p:sp>
      <p:sp>
        <p:nvSpPr>
          <p:cNvPr id="248" name="Google Shape;248;gf10d0c5e36_0_79"/>
          <p:cNvSpPr txBox="1"/>
          <p:nvPr/>
        </p:nvSpPr>
        <p:spPr>
          <a:xfrm>
            <a:off x="790400" y="1029400"/>
            <a:ext cx="4191900" cy="283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500" u="none" cap="none" strike="noStrike">
                <a:solidFill>
                  <a:srgbClr val="3C63AB"/>
                </a:solidFill>
                <a:latin typeface="Arial"/>
                <a:ea typeface="Arial"/>
                <a:cs typeface="Arial"/>
                <a:sym typeface="Arial"/>
              </a:rPr>
              <a:t>Widgets con múltiples hijos</a:t>
            </a:r>
            <a:endParaRPr b="1" i="0" sz="1700" u="none" cap="none" strike="noStrike">
              <a:solidFill>
                <a:srgbClr val="3C63AB"/>
              </a:solidFill>
              <a:latin typeface="Arial"/>
              <a:ea typeface="Arial"/>
              <a:cs typeface="Arial"/>
              <a:sym typeface="Arial"/>
            </a:endParaRPr>
          </a:p>
        </p:txBody>
      </p:sp>
      <p:sp>
        <p:nvSpPr>
          <p:cNvPr id="249" name="Google Shape;249;gf10d0c5e36_0_79"/>
          <p:cNvSpPr txBox="1"/>
          <p:nvPr/>
        </p:nvSpPr>
        <p:spPr>
          <a:xfrm>
            <a:off x="1802288" y="1385950"/>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i="0" lang="es" sz="1400" u="none" cap="none" strike="noStrike">
                <a:solidFill>
                  <a:srgbClr val="6898FA"/>
                </a:solidFill>
                <a:latin typeface="Arial"/>
                <a:ea typeface="Arial"/>
                <a:cs typeface="Arial"/>
                <a:sym typeface="Arial"/>
              </a:rPr>
              <a:t>GridView</a:t>
            </a:r>
            <a:endParaRPr b="1" i="0" sz="1600" u="none" cap="none" strike="noStrike">
              <a:solidFill>
                <a:srgbClr val="6898FA"/>
              </a:solidFill>
              <a:latin typeface="Arial"/>
              <a:ea typeface="Arial"/>
              <a:cs typeface="Arial"/>
              <a:sym typeface="Arial"/>
            </a:endParaRPr>
          </a:p>
        </p:txBody>
      </p:sp>
      <p:pic>
        <p:nvPicPr>
          <p:cNvPr id="250" name="Google Shape;250;gf10d0c5e36_0_79"/>
          <p:cNvPicPr preferRelativeResize="0"/>
          <p:nvPr/>
        </p:nvPicPr>
        <p:blipFill rotWithShape="1">
          <a:blip r:embed="rId4">
            <a:alphaModFix/>
          </a:blip>
          <a:srcRect b="0" l="0" r="0" t="0"/>
          <a:stretch/>
        </p:blipFill>
        <p:spPr>
          <a:xfrm>
            <a:off x="728675" y="2604572"/>
            <a:ext cx="958425" cy="958418"/>
          </a:xfrm>
          <a:prstGeom prst="rect">
            <a:avLst/>
          </a:prstGeom>
          <a:noFill/>
          <a:ln>
            <a:noFill/>
          </a:ln>
        </p:spPr>
      </p:pic>
      <p:pic>
        <p:nvPicPr>
          <p:cNvPr id="251" name="Google Shape;251;gf10d0c5e36_0_79"/>
          <p:cNvPicPr preferRelativeResize="0"/>
          <p:nvPr/>
        </p:nvPicPr>
        <p:blipFill rotWithShape="1">
          <a:blip r:embed="rId5">
            <a:alphaModFix/>
          </a:blip>
          <a:srcRect b="0" l="0" r="0" t="0"/>
          <a:stretch/>
        </p:blipFill>
        <p:spPr>
          <a:xfrm>
            <a:off x="4512200" y="1385950"/>
            <a:ext cx="958400" cy="962360"/>
          </a:xfrm>
          <a:prstGeom prst="rect">
            <a:avLst/>
          </a:prstGeom>
          <a:noFill/>
          <a:ln>
            <a:noFill/>
          </a:ln>
        </p:spPr>
      </p:pic>
      <p:pic>
        <p:nvPicPr>
          <p:cNvPr id="252" name="Google Shape;252;gf10d0c5e36_0_79"/>
          <p:cNvPicPr preferRelativeResize="0"/>
          <p:nvPr/>
        </p:nvPicPr>
        <p:blipFill rotWithShape="1">
          <a:blip r:embed="rId6">
            <a:alphaModFix/>
          </a:blip>
          <a:srcRect b="0" l="0" r="0" t="0"/>
          <a:stretch/>
        </p:blipFill>
        <p:spPr>
          <a:xfrm>
            <a:off x="725713" y="3823300"/>
            <a:ext cx="964339" cy="962351"/>
          </a:xfrm>
          <a:prstGeom prst="rect">
            <a:avLst/>
          </a:prstGeom>
          <a:noFill/>
          <a:ln>
            <a:noFill/>
          </a:ln>
        </p:spPr>
      </p:pic>
      <p:pic>
        <p:nvPicPr>
          <p:cNvPr id="253" name="Google Shape;253;gf10d0c5e36_0_79"/>
          <p:cNvPicPr preferRelativeResize="0"/>
          <p:nvPr/>
        </p:nvPicPr>
        <p:blipFill rotWithShape="1">
          <a:blip r:embed="rId7">
            <a:alphaModFix/>
          </a:blip>
          <a:srcRect b="0" l="0" r="0" t="0"/>
          <a:stretch/>
        </p:blipFill>
        <p:spPr>
          <a:xfrm>
            <a:off x="728675" y="1387825"/>
            <a:ext cx="958423" cy="958423"/>
          </a:xfrm>
          <a:prstGeom prst="rect">
            <a:avLst/>
          </a:prstGeom>
          <a:noFill/>
          <a:ln>
            <a:noFill/>
          </a:ln>
        </p:spPr>
      </p:pic>
      <p:pic>
        <p:nvPicPr>
          <p:cNvPr id="254" name="Google Shape;254;gf10d0c5e36_0_79"/>
          <p:cNvPicPr preferRelativeResize="0"/>
          <p:nvPr/>
        </p:nvPicPr>
        <p:blipFill rotWithShape="1">
          <a:blip r:embed="rId8">
            <a:alphaModFix/>
          </a:blip>
          <a:srcRect b="0" l="0" r="0" t="0"/>
          <a:stretch/>
        </p:blipFill>
        <p:spPr>
          <a:xfrm>
            <a:off x="4509250" y="2604571"/>
            <a:ext cx="964325" cy="964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gfcb9df32fa_0_31"/>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Container</a:t>
            </a:r>
            <a:endParaRPr b="1" sz="2800">
              <a:solidFill>
                <a:srgbClr val="E83464"/>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ge96f536a00_0_2"/>
          <p:cNvSpPr txBox="1"/>
          <p:nvPr/>
        </p:nvSpPr>
        <p:spPr>
          <a:xfrm>
            <a:off x="800103" y="84667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Container</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265" name="Google Shape;265;ge96f536a00_0_2"/>
          <p:cNvSpPr txBox="1"/>
          <p:nvPr/>
        </p:nvSpPr>
        <p:spPr>
          <a:xfrm>
            <a:off x="305275" y="1709850"/>
            <a:ext cx="7923000" cy="3155100"/>
          </a:xfrm>
          <a:prstGeom prst="rect">
            <a:avLst/>
          </a:prstGeom>
          <a:noFill/>
          <a:ln>
            <a:noFill/>
          </a:ln>
        </p:spPr>
        <p:txBody>
          <a:bodyPr anchorCtr="0" anchor="t" bIns="34275" lIns="0" spcFirstLastPara="1" rIns="0" wrap="square" tIns="34275">
            <a:noAutofit/>
          </a:bodyPr>
          <a:lstStyle/>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Este widget que combina widgets comunes de dibujado, posicionado y dimensionado, por esta versatilidad es muy utilizado.</a:t>
            </a:r>
            <a:endParaRPr b="0" i="0" sz="13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El container no implementa sus propiedades directamente en sus hijos.</a:t>
            </a:r>
            <a:endParaRPr b="0" i="0" sz="13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Por ejemplo, la propiedad Container.padding hace que el contenedor cree un widget Padding </a:t>
            </a:r>
            <a:endParaRPr b="0" i="0" sz="13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la propiedad Container.decoration hace que el contenedor cree un widget DecoratedBox.</a:t>
            </a:r>
            <a:endParaRPr b="0" i="0"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ge96f536a00_0_13"/>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Container</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271" name="Google Shape;271;ge96f536a00_0_13"/>
          <p:cNvPicPr preferRelativeResize="0"/>
          <p:nvPr/>
        </p:nvPicPr>
        <p:blipFill rotWithShape="1">
          <a:blip r:embed="rId4">
            <a:alphaModFix/>
          </a:blip>
          <a:srcRect b="0" l="0" r="0" t="0"/>
          <a:stretch/>
        </p:blipFill>
        <p:spPr>
          <a:xfrm>
            <a:off x="6611050" y="1360375"/>
            <a:ext cx="1545000" cy="2655875"/>
          </a:xfrm>
          <a:prstGeom prst="rect">
            <a:avLst/>
          </a:prstGeom>
          <a:noFill/>
          <a:ln>
            <a:noFill/>
          </a:ln>
        </p:spPr>
      </p:pic>
      <p:pic>
        <p:nvPicPr>
          <p:cNvPr id="272" name="Google Shape;272;ge96f536a00_0_13"/>
          <p:cNvPicPr preferRelativeResize="0"/>
          <p:nvPr/>
        </p:nvPicPr>
        <p:blipFill rotWithShape="1">
          <a:blip r:embed="rId5">
            <a:alphaModFix/>
          </a:blip>
          <a:srcRect b="0" l="0" r="0" t="0"/>
          <a:stretch/>
        </p:blipFill>
        <p:spPr>
          <a:xfrm>
            <a:off x="4280993" y="2571750"/>
            <a:ext cx="1483406" cy="856393"/>
          </a:xfrm>
          <a:prstGeom prst="rect">
            <a:avLst/>
          </a:prstGeom>
          <a:noFill/>
          <a:ln>
            <a:noFill/>
          </a:ln>
        </p:spPr>
      </p:pic>
      <p:pic>
        <p:nvPicPr>
          <p:cNvPr id="273" name="Google Shape;273;ge96f536a00_0_13"/>
          <p:cNvPicPr preferRelativeResize="0"/>
          <p:nvPr/>
        </p:nvPicPr>
        <p:blipFill rotWithShape="1">
          <a:blip r:embed="rId6">
            <a:alphaModFix/>
          </a:blip>
          <a:srcRect b="0" l="0" r="0" t="0"/>
          <a:stretch/>
        </p:blipFill>
        <p:spPr>
          <a:xfrm>
            <a:off x="1128850" y="1480825"/>
            <a:ext cx="2964751" cy="3173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gfcb9df32fa_0_6"/>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Column / Row</a:t>
            </a:r>
            <a:endParaRPr b="1" sz="2800">
              <a:solidFill>
                <a:srgbClr val="E83464"/>
              </a:solidFill>
              <a:latin typeface="Arial"/>
              <a:ea typeface="Arial"/>
              <a:cs typeface="Arial"/>
              <a:sym typeface="Arial"/>
            </a:endParaRPr>
          </a:p>
        </p:txBody>
      </p:sp>
      <p:sp>
        <p:nvSpPr>
          <p:cNvPr id="279" name="Google Shape;279;gfcb9df32fa_0_6"/>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gf25b3d98b3_1_55"/>
          <p:cNvSpPr txBox="1"/>
          <p:nvPr/>
        </p:nvSpPr>
        <p:spPr>
          <a:xfrm>
            <a:off x="927528" y="8602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Column / Row</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285" name="Google Shape;285;gf25b3d98b3_1_55"/>
          <p:cNvSpPr txBox="1"/>
          <p:nvPr/>
        </p:nvSpPr>
        <p:spPr>
          <a:xfrm>
            <a:off x="1059325" y="1857925"/>
            <a:ext cx="4949700" cy="2385238"/>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Estos widgets distribuyen a sus hijos a lo largo de su respectivop eje principal (verticalmente para la columna y vertical para la fila).</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Estos widgets no permiten desplazamiento y en general se considera un error tener más de los que caben en el espacio disponible.</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Si tiene una lista de widgets y desea que puedan desplazarse si no hay suficiente espacio, considere usar un ListView.</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p:txBody>
      </p:sp>
      <p:pic>
        <p:nvPicPr>
          <p:cNvPr id="286" name="Google Shape;286;gf25b3d98b3_1_55"/>
          <p:cNvPicPr preferRelativeResize="0"/>
          <p:nvPr/>
        </p:nvPicPr>
        <p:blipFill rotWithShape="1">
          <a:blip r:embed="rId4">
            <a:alphaModFix/>
          </a:blip>
          <a:srcRect b="0" l="0" r="0" t="0"/>
          <a:stretch/>
        </p:blipFill>
        <p:spPr>
          <a:xfrm>
            <a:off x="6309077" y="1214650"/>
            <a:ext cx="1995150" cy="2889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gfcb9df32fa_0_0"/>
          <p:cNvSpPr txBox="1"/>
          <p:nvPr/>
        </p:nvSpPr>
        <p:spPr>
          <a:xfrm>
            <a:off x="927528" y="8602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Alineación en Column y Row</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292" name="Google Shape;292;gfcb9df32fa_0_0"/>
          <p:cNvSpPr txBox="1"/>
          <p:nvPr/>
        </p:nvSpPr>
        <p:spPr>
          <a:xfrm>
            <a:off x="836450" y="1857925"/>
            <a:ext cx="6604200" cy="2262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lang="es" sz="1500">
                <a:solidFill>
                  <a:srgbClr val="375FA9"/>
                </a:solidFill>
              </a:rPr>
              <a:t>Los widgets Column y Row manejan dos </a:t>
            </a:r>
            <a:r>
              <a:rPr lang="es" sz="1500">
                <a:solidFill>
                  <a:srgbClr val="375FA9"/>
                </a:solidFill>
              </a:rPr>
              <a:t>parámetros</a:t>
            </a:r>
            <a:r>
              <a:rPr lang="es" sz="1500">
                <a:solidFill>
                  <a:srgbClr val="375FA9"/>
                </a:solidFill>
              </a:rPr>
              <a:t> claves para definir cómo sus hijos van a utilizar el espacio </a:t>
            </a:r>
            <a:endParaRPr sz="1500">
              <a:solidFill>
                <a:srgbClr val="375FA9"/>
              </a:solidFill>
            </a:endParaRPr>
          </a:p>
          <a:p>
            <a:pPr indent="0" lvl="0" marL="0" marR="0" rtl="0" algn="just">
              <a:lnSpc>
                <a:spcPct val="100000"/>
              </a:lnSpc>
              <a:spcBef>
                <a:spcPts val="0"/>
              </a:spcBef>
              <a:spcAft>
                <a:spcPts val="0"/>
              </a:spcAft>
              <a:buClr>
                <a:srgbClr val="000000"/>
              </a:buClr>
              <a:buSzPts val="1300"/>
              <a:buFont typeface="Arial"/>
              <a:buNone/>
            </a:pPr>
            <a:r>
              <a:t/>
            </a:r>
            <a:endParaRPr sz="1500">
              <a:solidFill>
                <a:srgbClr val="375FA9"/>
              </a:solidFill>
            </a:endParaRPr>
          </a:p>
          <a:p>
            <a:pPr indent="0" lvl="0" marL="0" marR="0" rtl="0" algn="just">
              <a:lnSpc>
                <a:spcPct val="100000"/>
              </a:lnSpc>
              <a:spcBef>
                <a:spcPts val="0"/>
              </a:spcBef>
              <a:spcAft>
                <a:spcPts val="0"/>
              </a:spcAft>
              <a:buClr>
                <a:srgbClr val="000000"/>
              </a:buClr>
              <a:buSzPts val="1300"/>
              <a:buFont typeface="Arial"/>
              <a:buNone/>
            </a:pPr>
            <a:r>
              <a:rPr b="1" lang="es" sz="1500">
                <a:solidFill>
                  <a:srgbClr val="375FA9"/>
                </a:solidFill>
              </a:rPr>
              <a:t>mainAxisAlignment</a:t>
            </a:r>
            <a:r>
              <a:rPr lang="es" sz="1500">
                <a:solidFill>
                  <a:srgbClr val="375FA9"/>
                </a:solidFill>
              </a:rPr>
              <a:t>: Esta propiedad define cómo se van a alinear los hijos en el eje principal del Widget </a:t>
            </a:r>
            <a:endParaRPr sz="1500">
              <a:solidFill>
                <a:srgbClr val="375FA9"/>
              </a:solidFill>
            </a:endParaRPr>
          </a:p>
          <a:p>
            <a:pPr indent="0" lvl="0" marL="0" marR="0" rtl="0" algn="just">
              <a:lnSpc>
                <a:spcPct val="100000"/>
              </a:lnSpc>
              <a:spcBef>
                <a:spcPts val="0"/>
              </a:spcBef>
              <a:spcAft>
                <a:spcPts val="0"/>
              </a:spcAft>
              <a:buClr>
                <a:srgbClr val="000000"/>
              </a:buClr>
              <a:buSzPts val="1300"/>
              <a:buFont typeface="Arial"/>
              <a:buNone/>
            </a:pPr>
            <a:r>
              <a:t/>
            </a:r>
            <a:endParaRPr sz="1500">
              <a:solidFill>
                <a:srgbClr val="375FA9"/>
              </a:solidFill>
            </a:endParaRPr>
          </a:p>
          <a:p>
            <a:pPr indent="0" lvl="0" marL="0" marR="0" rtl="0" algn="just">
              <a:lnSpc>
                <a:spcPct val="100000"/>
              </a:lnSpc>
              <a:spcBef>
                <a:spcPts val="0"/>
              </a:spcBef>
              <a:spcAft>
                <a:spcPts val="0"/>
              </a:spcAft>
              <a:buClr>
                <a:srgbClr val="000000"/>
              </a:buClr>
              <a:buSzPts val="1300"/>
              <a:buFont typeface="Arial"/>
              <a:buNone/>
            </a:pPr>
            <a:r>
              <a:rPr b="1" lang="es" sz="1500">
                <a:solidFill>
                  <a:srgbClr val="375FA9"/>
                </a:solidFill>
              </a:rPr>
              <a:t>crossAxisAlignment</a:t>
            </a:r>
            <a:r>
              <a:rPr lang="es" sz="1500">
                <a:solidFill>
                  <a:srgbClr val="375FA9"/>
                </a:solidFill>
              </a:rPr>
              <a:t>: Esta propiedad define cómo se van a alinear los hijos en el eje contrario del Widget</a:t>
            </a:r>
            <a:endParaRPr sz="1500">
              <a:solidFill>
                <a:srgbClr val="375FA9"/>
              </a:solidFill>
            </a:endParaRPr>
          </a:p>
          <a:p>
            <a:pPr indent="0" lvl="0" marL="0" marR="0" rtl="0" algn="just">
              <a:lnSpc>
                <a:spcPct val="100000"/>
              </a:lnSpc>
              <a:spcBef>
                <a:spcPts val="0"/>
              </a:spcBef>
              <a:spcAft>
                <a:spcPts val="0"/>
              </a:spcAft>
              <a:buClr>
                <a:srgbClr val="000000"/>
              </a:buClr>
              <a:buSzPts val="1300"/>
              <a:buFont typeface="Arial"/>
              <a:buNone/>
            </a:pPr>
            <a:r>
              <a:t/>
            </a:r>
            <a:endParaRPr sz="1500">
              <a:solidFill>
                <a:srgbClr val="375FA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gf25b3d98b3_1_49"/>
          <p:cNvSpPr txBox="1"/>
          <p:nvPr/>
        </p:nvSpPr>
        <p:spPr>
          <a:xfrm>
            <a:off x="934178" y="6921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Ejemplo de una columna</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298" name="Google Shape;298;gf25b3d98b3_1_49"/>
          <p:cNvPicPr preferRelativeResize="0"/>
          <p:nvPr/>
        </p:nvPicPr>
        <p:blipFill rotWithShape="1">
          <a:blip r:embed="rId4">
            <a:alphaModFix/>
          </a:blip>
          <a:srcRect b="0" l="0" r="0" t="0"/>
          <a:stretch/>
        </p:blipFill>
        <p:spPr>
          <a:xfrm>
            <a:off x="5325052" y="1584550"/>
            <a:ext cx="1995150" cy="2889775"/>
          </a:xfrm>
          <a:prstGeom prst="rect">
            <a:avLst/>
          </a:prstGeom>
          <a:noFill/>
          <a:ln>
            <a:noFill/>
          </a:ln>
        </p:spPr>
      </p:pic>
      <p:pic>
        <p:nvPicPr>
          <p:cNvPr id="299" name="Google Shape;299;gf25b3d98b3_1_49"/>
          <p:cNvPicPr preferRelativeResize="0"/>
          <p:nvPr/>
        </p:nvPicPr>
        <p:blipFill rotWithShape="1">
          <a:blip r:embed="rId5">
            <a:alphaModFix/>
          </a:blip>
          <a:srcRect b="0" l="0" r="0" t="0"/>
          <a:stretch/>
        </p:blipFill>
        <p:spPr>
          <a:xfrm>
            <a:off x="1086700" y="1518275"/>
            <a:ext cx="2775750" cy="3356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
          <p:cNvSpPr txBox="1"/>
          <p:nvPr>
            <p:ph type="ctrTitle"/>
          </p:nvPr>
        </p:nvSpPr>
        <p:spPr>
          <a:xfrm>
            <a:off x="1260750" y="11483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300">
                <a:solidFill>
                  <a:srgbClr val="3C63AB"/>
                </a:solidFill>
                <a:latin typeface="Arial"/>
                <a:ea typeface="Arial"/>
                <a:cs typeface="Arial"/>
                <a:sym typeface="Arial"/>
              </a:rPr>
              <a:t>Sesión </a:t>
            </a:r>
            <a:r>
              <a:rPr b="1" lang="es" sz="3300">
                <a:solidFill>
                  <a:srgbClr val="3C63AB"/>
                </a:solidFill>
              </a:rPr>
              <a:t>3</a:t>
            </a:r>
            <a:r>
              <a:rPr b="1" lang="es" sz="3300">
                <a:solidFill>
                  <a:srgbClr val="3C63AB"/>
                </a:solidFill>
                <a:latin typeface="Arial"/>
                <a:ea typeface="Arial"/>
                <a:cs typeface="Arial"/>
                <a:sym typeface="Arial"/>
              </a:rPr>
              <a:t>: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Diseño de interfaces en Flutter: Widgets sin estado</a:t>
            </a:r>
            <a:endParaRPr b="1" sz="2800">
              <a:solidFill>
                <a:srgbClr val="E83464"/>
              </a:solidFill>
            </a:endParaRPr>
          </a:p>
          <a:p>
            <a:pPr indent="0" lvl="0" marL="0" rtl="0" algn="ctr">
              <a:lnSpc>
                <a:spcPct val="85000"/>
              </a:lnSpc>
              <a:spcBef>
                <a:spcPts val="0"/>
              </a:spcBef>
              <a:spcAft>
                <a:spcPts val="0"/>
              </a:spcAft>
              <a:buSzPts val="3800"/>
              <a:buNone/>
            </a:pPr>
            <a:r>
              <a:t/>
            </a:r>
            <a:endParaRPr b="1" sz="3500">
              <a:solidFill>
                <a:srgbClr val="E8346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ge96f536a00_0_70"/>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Row</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05" name="Google Shape;305;ge96f536a00_0_70"/>
          <p:cNvPicPr preferRelativeResize="0"/>
          <p:nvPr/>
        </p:nvPicPr>
        <p:blipFill rotWithShape="1">
          <a:blip r:embed="rId4">
            <a:alphaModFix/>
          </a:blip>
          <a:srcRect b="0" l="0" r="0" t="0"/>
          <a:stretch/>
        </p:blipFill>
        <p:spPr>
          <a:xfrm>
            <a:off x="4351225" y="1467900"/>
            <a:ext cx="1828774" cy="3202124"/>
          </a:xfrm>
          <a:prstGeom prst="rect">
            <a:avLst/>
          </a:prstGeom>
          <a:noFill/>
          <a:ln>
            <a:noFill/>
          </a:ln>
        </p:spPr>
      </p:pic>
      <p:pic>
        <p:nvPicPr>
          <p:cNvPr id="306" name="Google Shape;306;ge96f536a00_0_70"/>
          <p:cNvPicPr preferRelativeResize="0"/>
          <p:nvPr/>
        </p:nvPicPr>
        <p:blipFill rotWithShape="1">
          <a:blip r:embed="rId5">
            <a:alphaModFix/>
          </a:blip>
          <a:srcRect b="0" l="0" r="0" t="0"/>
          <a:stretch/>
        </p:blipFill>
        <p:spPr>
          <a:xfrm>
            <a:off x="1125250" y="1467900"/>
            <a:ext cx="2515651" cy="34793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gfcb9df32fa_0_11"/>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ListView</a:t>
            </a:r>
            <a:endParaRPr b="1" sz="2800">
              <a:solidFill>
                <a:srgbClr val="E83464"/>
              </a:solidFill>
              <a:latin typeface="Arial"/>
              <a:ea typeface="Arial"/>
              <a:cs typeface="Arial"/>
              <a:sym typeface="Arial"/>
            </a:endParaRPr>
          </a:p>
        </p:txBody>
      </p:sp>
      <p:sp>
        <p:nvSpPr>
          <p:cNvPr id="312" name="Google Shape;312;gfcb9df32fa_0_11"/>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gf25b3d98b3_1_71"/>
          <p:cNvSpPr txBox="1"/>
          <p:nvPr/>
        </p:nvSpPr>
        <p:spPr>
          <a:xfrm>
            <a:off x="927528" y="8737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ListView</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18" name="Google Shape;318;gf25b3d98b3_1_71"/>
          <p:cNvSpPr txBox="1"/>
          <p:nvPr/>
        </p:nvSpPr>
        <p:spPr>
          <a:xfrm>
            <a:off x="1059325" y="1857925"/>
            <a:ext cx="4949700" cy="1585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ListView es una lista desplazable de widgets organizados linealmente.</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ListView es el widget de desplazamiento más utilizado. Muestra sus hijos uno tras otro en la dirección de desplazamiento. En el eje transversal, se requiere que los niños llenen el ListView.</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p:txBody>
      </p:sp>
      <p:pic>
        <p:nvPicPr>
          <p:cNvPr id="319" name="Google Shape;319;gf25b3d98b3_1_71"/>
          <p:cNvPicPr preferRelativeResize="0"/>
          <p:nvPr/>
        </p:nvPicPr>
        <p:blipFill rotWithShape="1">
          <a:blip r:embed="rId4">
            <a:alphaModFix/>
          </a:blip>
          <a:srcRect b="0" l="0" r="0" t="0"/>
          <a:stretch/>
        </p:blipFill>
        <p:spPr>
          <a:xfrm>
            <a:off x="6581250" y="963275"/>
            <a:ext cx="1768750" cy="2825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23" name="Shape 323"/>
        <p:cNvGrpSpPr/>
        <p:nvPr/>
      </p:nvGrpSpPr>
      <p:grpSpPr>
        <a:xfrm>
          <a:off x="0" y="0"/>
          <a:ext cx="0" cy="0"/>
          <a:chOff x="0" y="0"/>
          <a:chExt cx="0" cy="0"/>
        </a:xfrm>
      </p:grpSpPr>
      <p:sp>
        <p:nvSpPr>
          <p:cNvPr id="324" name="Google Shape;324;ge96f536a00_0_87"/>
          <p:cNvSpPr txBox="1"/>
          <p:nvPr/>
        </p:nvSpPr>
        <p:spPr>
          <a:xfrm>
            <a:off x="845553" y="761099"/>
            <a:ext cx="7543800" cy="1088100"/>
          </a:xfrm>
          <a:prstGeom prst="rect">
            <a:avLst/>
          </a:prstGeom>
          <a:noFill/>
          <a:ln>
            <a:noFill/>
          </a:ln>
        </p:spPr>
        <p:txBody>
          <a:bodyPr anchorCtr="0" anchor="b" bIns="34275" lIns="68575" spcFirstLastPara="1" rIns="68575" wrap="square" tIns="34275">
            <a:noAutofit/>
          </a:bodyPr>
          <a:lstStyle/>
          <a:p>
            <a:pPr indent="0" lvl="0" marL="0" marR="0" rtl="0" algn="just">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ListView</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latin typeface="Arial"/>
              <a:ea typeface="Arial"/>
              <a:cs typeface="Arial"/>
              <a:sym typeface="Arial"/>
            </a:endParaRPr>
          </a:p>
        </p:txBody>
      </p:sp>
      <p:pic>
        <p:nvPicPr>
          <p:cNvPr id="325" name="Google Shape;325;ge96f536a00_0_87"/>
          <p:cNvPicPr preferRelativeResize="0"/>
          <p:nvPr/>
        </p:nvPicPr>
        <p:blipFill rotWithShape="1">
          <a:blip r:embed="rId4">
            <a:alphaModFix/>
          </a:blip>
          <a:srcRect b="0" l="0" r="0" t="0"/>
          <a:stretch/>
        </p:blipFill>
        <p:spPr>
          <a:xfrm>
            <a:off x="6139475" y="1488625"/>
            <a:ext cx="1768750" cy="2825475"/>
          </a:xfrm>
          <a:prstGeom prst="rect">
            <a:avLst/>
          </a:prstGeom>
          <a:noFill/>
          <a:ln>
            <a:noFill/>
          </a:ln>
        </p:spPr>
      </p:pic>
      <p:pic>
        <p:nvPicPr>
          <p:cNvPr id="326" name="Google Shape;326;ge96f536a00_0_87"/>
          <p:cNvPicPr preferRelativeResize="0"/>
          <p:nvPr/>
        </p:nvPicPr>
        <p:blipFill rotWithShape="1">
          <a:blip r:embed="rId5">
            <a:alphaModFix/>
          </a:blip>
          <a:srcRect b="0" l="0" r="0" t="0"/>
          <a:stretch/>
        </p:blipFill>
        <p:spPr>
          <a:xfrm>
            <a:off x="1558675" y="1558525"/>
            <a:ext cx="3469249" cy="3247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gf25b3d98b3_1_80"/>
          <p:cNvSpPr txBox="1"/>
          <p:nvPr/>
        </p:nvSpPr>
        <p:spPr>
          <a:xfrm>
            <a:off x="927528" y="8602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ListView.builder()</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32" name="Google Shape;332;gf25b3d98b3_1_80"/>
          <p:cNvSpPr txBox="1"/>
          <p:nvPr/>
        </p:nvSpPr>
        <p:spPr>
          <a:xfrm>
            <a:off x="1059325" y="1857925"/>
            <a:ext cx="4949700" cy="178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Este método de ListView crea una lista desplazable de widgets que se crean a pedido.</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Este constructor es apropiado para listas con un número grande (o infinito) de hijos porque el constructor se llama solo para aquellos hijos que son realmente visibles.</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p:txBody>
      </p:sp>
      <p:pic>
        <p:nvPicPr>
          <p:cNvPr id="333" name="Google Shape;333;gf25b3d98b3_1_80"/>
          <p:cNvPicPr preferRelativeResize="0"/>
          <p:nvPr/>
        </p:nvPicPr>
        <p:blipFill rotWithShape="1">
          <a:blip r:embed="rId4">
            <a:alphaModFix/>
          </a:blip>
          <a:srcRect b="0" l="0" r="0" t="0"/>
          <a:stretch/>
        </p:blipFill>
        <p:spPr>
          <a:xfrm>
            <a:off x="6581250" y="963275"/>
            <a:ext cx="1768750" cy="2825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ge96f536a00_0_9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just">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ListView builder </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latin typeface="Arial"/>
              <a:ea typeface="Arial"/>
              <a:cs typeface="Arial"/>
              <a:sym typeface="Arial"/>
            </a:endParaRPr>
          </a:p>
        </p:txBody>
      </p:sp>
      <p:pic>
        <p:nvPicPr>
          <p:cNvPr id="339" name="Google Shape;339;ge96f536a00_0_99"/>
          <p:cNvPicPr preferRelativeResize="0"/>
          <p:nvPr/>
        </p:nvPicPr>
        <p:blipFill rotWithShape="1">
          <a:blip r:embed="rId4">
            <a:alphaModFix/>
          </a:blip>
          <a:srcRect b="0" l="61300" r="0" t="0"/>
          <a:stretch/>
        </p:blipFill>
        <p:spPr>
          <a:xfrm>
            <a:off x="5259100" y="1308200"/>
            <a:ext cx="2103574" cy="3252175"/>
          </a:xfrm>
          <a:prstGeom prst="rect">
            <a:avLst/>
          </a:prstGeom>
          <a:noFill/>
          <a:ln>
            <a:noFill/>
          </a:ln>
        </p:spPr>
      </p:pic>
      <p:pic>
        <p:nvPicPr>
          <p:cNvPr id="340" name="Google Shape;340;ge96f536a00_0_99"/>
          <p:cNvPicPr preferRelativeResize="0"/>
          <p:nvPr/>
        </p:nvPicPr>
        <p:blipFill rotWithShape="1">
          <a:blip r:embed="rId5">
            <a:alphaModFix/>
          </a:blip>
          <a:srcRect b="0" l="0" r="0" t="0"/>
          <a:stretch/>
        </p:blipFill>
        <p:spPr>
          <a:xfrm>
            <a:off x="1115600" y="1401101"/>
            <a:ext cx="4042850" cy="2750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gfcb9df32fa_0_16"/>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Expanded</a:t>
            </a:r>
            <a:endParaRPr b="1" sz="2800">
              <a:solidFill>
                <a:srgbClr val="E83464"/>
              </a:solidFill>
              <a:latin typeface="Arial"/>
              <a:ea typeface="Arial"/>
              <a:cs typeface="Arial"/>
              <a:sym typeface="Arial"/>
            </a:endParaRPr>
          </a:p>
        </p:txBody>
      </p:sp>
      <p:sp>
        <p:nvSpPr>
          <p:cNvPr id="346" name="Google Shape;346;gfcb9df32fa_0_16"/>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gf25b3d98b3_1_32"/>
          <p:cNvSpPr txBox="1"/>
          <p:nvPr/>
        </p:nvSpPr>
        <p:spPr>
          <a:xfrm>
            <a:off x="875428" y="7698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Expanded</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52" name="Google Shape;352;gf25b3d98b3_1_32"/>
          <p:cNvSpPr txBox="1"/>
          <p:nvPr/>
        </p:nvSpPr>
        <p:spPr>
          <a:xfrm>
            <a:off x="1059325" y="1857925"/>
            <a:ext cx="7176000" cy="1985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Expanded es un widget que expande un elemento secundario de un Row, Column o Flex para que el elemento secundario llene el espacio disponible.</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Expanded hace que un elemento secundario de una Row, Column o Flex se expanda para llenar el espacio disponible a lo largo del eje principal (por ejemplo, horizontalmente para una fila o verticalmente para una columna).</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Si se expanden varios hijos, el espacio disponible se divide entre ellos de acuerdo con el factor de flexibilidad (</a:t>
            </a:r>
            <a:r>
              <a:rPr b="0" i="1" lang="es" sz="1300" u="none" cap="none" strike="noStrike">
                <a:solidFill>
                  <a:srgbClr val="375FA9"/>
                </a:solidFill>
                <a:latin typeface="Arial"/>
                <a:ea typeface="Arial"/>
                <a:cs typeface="Arial"/>
                <a:sym typeface="Arial"/>
              </a:rPr>
              <a:t>flex</a:t>
            </a:r>
            <a:r>
              <a:rPr b="0" i="0" lang="es" sz="1300" u="none" cap="none" strike="noStrike">
                <a:solidFill>
                  <a:srgbClr val="375FA9"/>
                </a:solidFill>
                <a:latin typeface="Arial"/>
                <a:ea typeface="Arial"/>
                <a:cs typeface="Arial"/>
                <a:sym typeface="Arial"/>
              </a:rPr>
              <a:t>).</a:t>
            </a:r>
            <a:endParaRPr b="0" i="0" sz="1300" u="none" cap="none" strike="noStrike">
              <a:solidFill>
                <a:srgbClr val="375FA9"/>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ge96f536a00_0_33"/>
          <p:cNvSpPr txBox="1"/>
          <p:nvPr/>
        </p:nvSpPr>
        <p:spPr>
          <a:xfrm>
            <a:off x="927528" y="84667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Expanded</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58" name="Google Shape;358;ge96f536a00_0_33"/>
          <p:cNvPicPr preferRelativeResize="0"/>
          <p:nvPr/>
        </p:nvPicPr>
        <p:blipFill rotWithShape="1">
          <a:blip r:embed="rId4">
            <a:alphaModFix/>
          </a:blip>
          <a:srcRect b="0" l="0" r="0" t="0"/>
          <a:stretch/>
        </p:blipFill>
        <p:spPr>
          <a:xfrm>
            <a:off x="6775600" y="1385675"/>
            <a:ext cx="1349821" cy="2552850"/>
          </a:xfrm>
          <a:prstGeom prst="rect">
            <a:avLst/>
          </a:prstGeom>
          <a:noFill/>
          <a:ln>
            <a:noFill/>
          </a:ln>
        </p:spPr>
      </p:pic>
      <p:sp>
        <p:nvSpPr>
          <p:cNvPr id="359" name="Google Shape;359;ge96f536a00_0_33"/>
          <p:cNvSpPr txBox="1"/>
          <p:nvPr/>
        </p:nvSpPr>
        <p:spPr>
          <a:xfrm>
            <a:off x="1059325" y="1857925"/>
            <a:ext cx="5012400" cy="2385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En la imagen de la derecha podemos observar tres elementos en una columna, el primer y último elemento están rodeados con un widget Expanded mientras que el elemento del medio no lo está.</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Esto permite que el primer y último elemento ocuparan el espacio disponible y el elemento del medio ocupe solo el espacio necesario.</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Adicional a esto podemos ver que el primer elemento ocupa el doble del espacio que ocupa la última fila, esto se debe a que esta tiene un factor </a:t>
            </a:r>
            <a:r>
              <a:rPr b="1" i="1" lang="es" sz="1300" u="none" cap="none" strike="noStrike">
                <a:solidFill>
                  <a:srgbClr val="375FA9"/>
                </a:solidFill>
                <a:latin typeface="Arial"/>
                <a:ea typeface="Arial"/>
                <a:cs typeface="Arial"/>
                <a:sym typeface="Arial"/>
              </a:rPr>
              <a:t>flex</a:t>
            </a:r>
            <a:r>
              <a:rPr b="1" i="0" lang="es" sz="1300" u="none" cap="none" strike="noStrike">
                <a:solidFill>
                  <a:srgbClr val="375FA9"/>
                </a:solidFill>
                <a:latin typeface="Arial"/>
                <a:ea typeface="Arial"/>
                <a:cs typeface="Arial"/>
                <a:sym typeface="Arial"/>
              </a:rPr>
              <a:t> </a:t>
            </a:r>
            <a:r>
              <a:rPr b="0" i="0" lang="es" sz="1300" u="none" cap="none" strike="noStrike">
                <a:solidFill>
                  <a:srgbClr val="375FA9"/>
                </a:solidFill>
                <a:latin typeface="Arial"/>
                <a:ea typeface="Arial"/>
                <a:cs typeface="Arial"/>
                <a:sym typeface="Arial"/>
              </a:rPr>
              <a:t>de </a:t>
            </a:r>
            <a:r>
              <a:rPr b="1" i="1" lang="es" sz="1300" u="none" cap="none" strike="noStrike">
                <a:solidFill>
                  <a:srgbClr val="375FA9"/>
                </a:solidFill>
                <a:latin typeface="Arial"/>
                <a:ea typeface="Arial"/>
                <a:cs typeface="Arial"/>
                <a:sym typeface="Arial"/>
              </a:rPr>
              <a:t>2</a:t>
            </a:r>
            <a:r>
              <a:rPr b="0" i="0" lang="es" sz="1300" u="none" cap="none" strike="noStrike">
                <a:solidFill>
                  <a:srgbClr val="375FA9"/>
                </a:solidFill>
                <a:latin typeface="Arial"/>
                <a:ea typeface="Arial"/>
                <a:cs typeface="Arial"/>
                <a:sym typeface="Arial"/>
              </a:rPr>
              <a:t> y la tercera un factor de </a:t>
            </a:r>
            <a:r>
              <a:rPr b="1" i="1" lang="es" sz="1300" u="none" cap="none" strike="noStrike">
                <a:solidFill>
                  <a:srgbClr val="375FA9"/>
                </a:solidFill>
                <a:latin typeface="Arial"/>
                <a:ea typeface="Arial"/>
                <a:cs typeface="Arial"/>
                <a:sym typeface="Arial"/>
              </a:rPr>
              <a:t>1</a:t>
            </a:r>
            <a:r>
              <a:rPr b="0" i="0" lang="es" sz="1300" u="none" cap="none" strike="noStrike">
                <a:solidFill>
                  <a:srgbClr val="375FA9"/>
                </a:solidFill>
                <a:latin typeface="Arial"/>
                <a:ea typeface="Arial"/>
                <a:cs typeface="Arial"/>
                <a:sym typeface="Arial"/>
              </a:rPr>
              <a:t>.</a:t>
            </a:r>
            <a:endParaRPr b="0" i="0" sz="1300" u="none" cap="none" strike="noStrike">
              <a:solidFill>
                <a:srgbClr val="375FA9"/>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gf25b3d98b3_1_3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Expanded</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65" name="Google Shape;365;gf25b3d98b3_1_39"/>
          <p:cNvPicPr preferRelativeResize="0"/>
          <p:nvPr/>
        </p:nvPicPr>
        <p:blipFill rotWithShape="1">
          <a:blip r:embed="rId4">
            <a:alphaModFix/>
          </a:blip>
          <a:srcRect b="0" l="0" r="0" t="0"/>
          <a:stretch/>
        </p:blipFill>
        <p:spPr>
          <a:xfrm>
            <a:off x="6475525" y="1636925"/>
            <a:ext cx="1349821" cy="2552850"/>
          </a:xfrm>
          <a:prstGeom prst="rect">
            <a:avLst/>
          </a:prstGeom>
          <a:noFill/>
          <a:ln>
            <a:noFill/>
          </a:ln>
        </p:spPr>
      </p:pic>
      <p:pic>
        <p:nvPicPr>
          <p:cNvPr id="366" name="Google Shape;366;gf25b3d98b3_1_39"/>
          <p:cNvPicPr preferRelativeResize="0"/>
          <p:nvPr/>
        </p:nvPicPr>
        <p:blipFill rotWithShape="1">
          <a:blip r:embed="rId5">
            <a:alphaModFix/>
          </a:blip>
          <a:srcRect b="0" l="0" r="0" t="0"/>
          <a:stretch/>
        </p:blipFill>
        <p:spPr>
          <a:xfrm>
            <a:off x="1086700" y="1433525"/>
            <a:ext cx="3661877" cy="33943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3"/>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Objetivos de la sesión</a:t>
            </a:r>
            <a:endParaRPr b="1">
              <a:solidFill>
                <a:srgbClr val="E83464"/>
              </a:solidFill>
            </a:endParaRPr>
          </a:p>
        </p:txBody>
      </p:sp>
      <p:sp>
        <p:nvSpPr>
          <p:cNvPr id="155" name="Google Shape;155;p3"/>
          <p:cNvSpPr txBox="1"/>
          <p:nvPr>
            <p:ph idx="4294967295" type="body"/>
          </p:nvPr>
        </p:nvSpPr>
        <p:spPr>
          <a:xfrm>
            <a:off x="870550" y="1724375"/>
            <a:ext cx="7974600" cy="3489300"/>
          </a:xfrm>
          <a:prstGeom prst="rect">
            <a:avLst/>
          </a:prstGeom>
          <a:noFill/>
          <a:ln>
            <a:noFill/>
          </a:ln>
        </p:spPr>
        <p:txBody>
          <a:bodyPr anchorCtr="0" anchor="t" bIns="34275" lIns="0" spcFirstLastPara="1" rIns="0" wrap="square" tIns="34275">
            <a:noAutofit/>
          </a:bodyPr>
          <a:lstStyle/>
          <a:p>
            <a:pPr indent="0" lvl="0" marL="0" rtl="0" algn="l">
              <a:lnSpc>
                <a:spcPct val="90000"/>
              </a:lnSpc>
              <a:spcBef>
                <a:spcPts val="0"/>
              </a:spcBef>
              <a:spcAft>
                <a:spcPts val="0"/>
              </a:spcAft>
              <a:buSzPts val="1300"/>
              <a:buNone/>
            </a:pPr>
            <a:r>
              <a:rPr lang="es" sz="1400">
                <a:solidFill>
                  <a:srgbClr val="3C63AB"/>
                </a:solidFill>
                <a:latin typeface="Arial"/>
                <a:ea typeface="Arial"/>
                <a:cs typeface="Arial"/>
                <a:sym typeface="Arial"/>
              </a:rPr>
              <a:t>  Al finalizar esta sesión estarás en capacidad de:</a:t>
            </a:r>
            <a:endParaRPr sz="1400">
              <a:solidFill>
                <a:srgbClr val="3C63AB"/>
              </a:solidFill>
              <a:latin typeface="Arial"/>
              <a:ea typeface="Arial"/>
              <a:cs typeface="Arial"/>
              <a:sym typeface="Arial"/>
            </a:endParaRPr>
          </a:p>
          <a:p>
            <a:pPr indent="0" lvl="0" marL="0" rtl="0" algn="l">
              <a:lnSpc>
                <a:spcPct val="90000"/>
              </a:lnSpc>
              <a:spcBef>
                <a:spcPts val="0"/>
              </a:spcBef>
              <a:spcAft>
                <a:spcPts val="0"/>
              </a:spcAft>
              <a:buSzPts val="1300"/>
              <a:buNone/>
            </a:pPr>
            <a:r>
              <a:t/>
            </a:r>
            <a:endParaRPr sz="1400">
              <a:solidFill>
                <a:srgbClr val="3C63AB"/>
              </a:solidFill>
              <a:latin typeface="Arial"/>
              <a:ea typeface="Arial"/>
              <a:cs typeface="Arial"/>
              <a:sym typeface="Aria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Entender los conceptos de un Widget estructurales en Flutter</a:t>
            </a:r>
            <a:endParaRPr>
              <a:solidFill>
                <a:srgbClr val="3D63AB"/>
              </a:solidFil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Entender los conceptos de un Widget sin estado en Flutter</a:t>
            </a:r>
            <a:endParaRPr>
              <a:solidFill>
                <a:srgbClr val="3D63AB"/>
              </a:solidFil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Entender los conceptos de los temas en Flutter</a:t>
            </a:r>
            <a:endParaRPr sz="1200">
              <a:solidFill>
                <a:srgbClr val="000000"/>
              </a:solidFill>
              <a:highlight>
                <a:srgbClr val="FFFFFF"/>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gfcb9df32fa_0_21"/>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Flexible</a:t>
            </a:r>
            <a:endParaRPr b="1" sz="2800">
              <a:solidFill>
                <a:srgbClr val="E83464"/>
              </a:solidFill>
              <a:latin typeface="Arial"/>
              <a:ea typeface="Arial"/>
              <a:cs typeface="Arial"/>
              <a:sym typeface="Arial"/>
            </a:endParaRPr>
          </a:p>
        </p:txBody>
      </p:sp>
      <p:sp>
        <p:nvSpPr>
          <p:cNvPr id="372" name="Google Shape;372;gfcb9df32fa_0_21"/>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ge96f536a00_0_47"/>
          <p:cNvSpPr txBox="1"/>
          <p:nvPr/>
        </p:nvSpPr>
        <p:spPr>
          <a:xfrm>
            <a:off x="875428" y="914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Flexible</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78" name="Google Shape;378;ge96f536a00_0_47"/>
          <p:cNvSpPr txBox="1"/>
          <p:nvPr/>
        </p:nvSpPr>
        <p:spPr>
          <a:xfrm>
            <a:off x="1059325" y="1857925"/>
            <a:ext cx="7176000" cy="1585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Flexible es un widget que controla cómo se distribuye un elemento secundario de Row, Column o Flex.</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El uso de un widget Flexible le da a un hijo de un Row, Column o Flex la flexibilidad de expandirse para llenar el espacio disponible en el eje principal (por ejemplo, horizontalmente para una fila o verticalmente para una columna), pero, a diferencia de Expanded, Flexible no requiere que el hijo llene el espacio disponible.</a:t>
            </a:r>
            <a:endParaRPr b="0" i="0" sz="1300" u="none" cap="none" strike="noStrike">
              <a:solidFill>
                <a:srgbClr val="375FA9"/>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gf25b3d98b3_1_7"/>
          <p:cNvSpPr txBox="1"/>
          <p:nvPr/>
        </p:nvSpPr>
        <p:spPr>
          <a:xfrm>
            <a:off x="913978" y="86019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Flexible</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84" name="Google Shape;384;gf25b3d98b3_1_7"/>
          <p:cNvSpPr txBox="1"/>
          <p:nvPr/>
        </p:nvSpPr>
        <p:spPr>
          <a:xfrm>
            <a:off x="1059325" y="1857925"/>
            <a:ext cx="5012400" cy="178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Para que los hijos de un Column tengan una distribución como la que se ve en la imagen, solo necesitamos hacer que cada hijo esté rodeado por un Flexible y proveemos el atributo </a:t>
            </a:r>
            <a:r>
              <a:rPr b="0" i="1" lang="es" sz="1300" u="none" cap="none" strike="noStrike">
                <a:solidFill>
                  <a:srgbClr val="375FA9"/>
                </a:solidFill>
                <a:latin typeface="Arial"/>
                <a:ea typeface="Arial"/>
                <a:cs typeface="Arial"/>
                <a:sym typeface="Arial"/>
              </a:rPr>
              <a:t>flex</a:t>
            </a:r>
            <a:r>
              <a:rPr b="0" i="0" lang="es" sz="1300" u="none" cap="none" strike="noStrike">
                <a:solidFill>
                  <a:srgbClr val="375FA9"/>
                </a:solidFill>
                <a:latin typeface="Arial"/>
                <a:ea typeface="Arial"/>
                <a:cs typeface="Arial"/>
                <a:sym typeface="Arial"/>
              </a:rPr>
              <a:t>, el cual es el factor de distribución el cual permitirá dividir el espacio entre ellos.</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El código que representa la imagen lo encontrarás en la siguiente diapositiva.</a:t>
            </a:r>
            <a:endParaRPr b="0" i="0" sz="1300" u="none" cap="none" strike="noStrike">
              <a:solidFill>
                <a:srgbClr val="375FA9"/>
              </a:solidFill>
              <a:latin typeface="Arial"/>
              <a:ea typeface="Arial"/>
              <a:cs typeface="Arial"/>
              <a:sym typeface="Arial"/>
            </a:endParaRPr>
          </a:p>
        </p:txBody>
      </p:sp>
      <p:pic>
        <p:nvPicPr>
          <p:cNvPr id="385" name="Google Shape;385;gf25b3d98b3_1_7"/>
          <p:cNvPicPr preferRelativeResize="0"/>
          <p:nvPr/>
        </p:nvPicPr>
        <p:blipFill rotWithShape="1">
          <a:blip r:embed="rId4">
            <a:alphaModFix/>
          </a:blip>
          <a:srcRect b="0" l="0" r="0" t="0"/>
          <a:stretch/>
        </p:blipFill>
        <p:spPr>
          <a:xfrm>
            <a:off x="6775600" y="1385687"/>
            <a:ext cx="1542700" cy="25528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Google Shape;390;gf25b3d98b3_1_17"/>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Flexible</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91" name="Google Shape;391;gf25b3d98b3_1_17"/>
          <p:cNvPicPr preferRelativeResize="0"/>
          <p:nvPr/>
        </p:nvPicPr>
        <p:blipFill rotWithShape="1">
          <a:blip r:embed="rId4">
            <a:alphaModFix/>
          </a:blip>
          <a:srcRect b="0" l="0" r="0" t="0"/>
          <a:stretch/>
        </p:blipFill>
        <p:spPr>
          <a:xfrm>
            <a:off x="2251350" y="1419801"/>
            <a:ext cx="3266949" cy="36290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gf25b3d98b3_1_26"/>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Flexible</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97" name="Google Shape;397;gf25b3d98b3_1_26"/>
          <p:cNvPicPr preferRelativeResize="0"/>
          <p:nvPr/>
        </p:nvPicPr>
        <p:blipFill rotWithShape="1">
          <a:blip r:embed="rId4">
            <a:alphaModFix/>
          </a:blip>
          <a:srcRect b="0" l="0" r="0" t="0"/>
          <a:stretch/>
        </p:blipFill>
        <p:spPr>
          <a:xfrm>
            <a:off x="6775600" y="1385675"/>
            <a:ext cx="1643711" cy="2552850"/>
          </a:xfrm>
          <a:prstGeom prst="rect">
            <a:avLst/>
          </a:prstGeom>
          <a:noFill/>
          <a:ln>
            <a:noFill/>
          </a:ln>
        </p:spPr>
      </p:pic>
      <p:sp>
        <p:nvSpPr>
          <p:cNvPr id="398" name="Google Shape;398;gf25b3d98b3_1_26"/>
          <p:cNvSpPr txBox="1"/>
          <p:nvPr/>
        </p:nvSpPr>
        <p:spPr>
          <a:xfrm>
            <a:off x="1059325" y="1857925"/>
            <a:ext cx="5012400" cy="1985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Flexible también nos entrega la opción de decidir como el elemento debe ocupar el espacio que tiene disponible para sí:</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311150" lvl="0" marL="457200" marR="0" rtl="0" algn="just">
              <a:lnSpc>
                <a:spcPct val="100000"/>
              </a:lnSpc>
              <a:spcBef>
                <a:spcPts val="0"/>
              </a:spcBef>
              <a:spcAft>
                <a:spcPts val="0"/>
              </a:spcAft>
              <a:buClr>
                <a:srgbClr val="375FA9"/>
              </a:buClr>
              <a:buSzPts val="1300"/>
              <a:buFont typeface="Arial"/>
              <a:buChar char="●"/>
            </a:pPr>
            <a:r>
              <a:rPr b="1" i="0" lang="es" sz="1300" u="none" cap="none" strike="noStrike">
                <a:solidFill>
                  <a:srgbClr val="375FA9"/>
                </a:solidFill>
                <a:latin typeface="Arial"/>
                <a:ea typeface="Arial"/>
                <a:cs typeface="Arial"/>
                <a:sym typeface="Arial"/>
              </a:rPr>
              <a:t>FlexFit.loose:</a:t>
            </a:r>
            <a:r>
              <a:rPr b="0" i="0" lang="es" sz="1300" u="none" cap="none" strike="noStrike">
                <a:solidFill>
                  <a:srgbClr val="375FA9"/>
                </a:solidFill>
                <a:latin typeface="Arial"/>
                <a:ea typeface="Arial"/>
                <a:cs typeface="Arial"/>
                <a:sym typeface="Arial"/>
              </a:rPr>
              <a:t> Con esta opción declaramos que elemento puede tener a lo mucho el tamaño del espacio disponible, pero es permitido que tome un tamaño menor.</a:t>
            </a:r>
            <a:endParaRPr b="0" i="0" sz="1300" u="none" cap="none" strike="noStrike">
              <a:solidFill>
                <a:srgbClr val="375FA9"/>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311150" lvl="0" marL="457200" marR="0" rtl="0" algn="just">
              <a:lnSpc>
                <a:spcPct val="100000"/>
              </a:lnSpc>
              <a:spcBef>
                <a:spcPts val="0"/>
              </a:spcBef>
              <a:spcAft>
                <a:spcPts val="0"/>
              </a:spcAft>
              <a:buClr>
                <a:srgbClr val="375FA9"/>
              </a:buClr>
              <a:buSzPts val="1300"/>
              <a:buFont typeface="Arial"/>
              <a:buChar char="●"/>
            </a:pPr>
            <a:r>
              <a:rPr b="1" i="0" lang="es" sz="1300" u="none" cap="none" strike="noStrike">
                <a:solidFill>
                  <a:srgbClr val="375FA9"/>
                </a:solidFill>
                <a:latin typeface="Arial"/>
                <a:ea typeface="Arial"/>
                <a:cs typeface="Arial"/>
                <a:sym typeface="Arial"/>
              </a:rPr>
              <a:t>FlexFit.tight: </a:t>
            </a:r>
            <a:r>
              <a:rPr b="0" i="0" lang="es" sz="1300" u="none" cap="none" strike="noStrike">
                <a:solidFill>
                  <a:srgbClr val="375FA9"/>
                </a:solidFill>
                <a:latin typeface="Arial"/>
                <a:ea typeface="Arial"/>
                <a:cs typeface="Arial"/>
                <a:sym typeface="Arial"/>
              </a:rPr>
              <a:t>Esta opción declara que el tamaño del elemento debe ser forzado a ocupar el espacio disponible.</a:t>
            </a:r>
            <a:endParaRPr b="0" i="0" sz="1300" u="none" cap="none" strike="noStrike">
              <a:solidFill>
                <a:srgbClr val="375FA9"/>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ge96f536a00_0_5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Flexible</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404" name="Google Shape;404;ge96f536a00_0_59"/>
          <p:cNvPicPr preferRelativeResize="0"/>
          <p:nvPr/>
        </p:nvPicPr>
        <p:blipFill rotWithShape="1">
          <a:blip r:embed="rId4">
            <a:alphaModFix/>
          </a:blip>
          <a:srcRect b="0" l="0" r="0" t="0"/>
          <a:stretch/>
        </p:blipFill>
        <p:spPr>
          <a:xfrm>
            <a:off x="2251350" y="1419801"/>
            <a:ext cx="3266949" cy="36290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gfcb9df32fa_0_26"/>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Spacer</a:t>
            </a:r>
            <a:endParaRPr b="1" sz="2800">
              <a:solidFill>
                <a:srgbClr val="E83464"/>
              </a:solidFill>
              <a:latin typeface="Arial"/>
              <a:ea typeface="Arial"/>
              <a:cs typeface="Arial"/>
              <a:sym typeface="Arial"/>
            </a:endParaRPr>
          </a:p>
        </p:txBody>
      </p:sp>
      <p:sp>
        <p:nvSpPr>
          <p:cNvPr id="410" name="Google Shape;410;gfcb9df32fa_0_26"/>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gf25b3d98b3_1_88"/>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Spacer</a:t>
            </a:r>
            <a:endParaRPr b="0" i="0" sz="3000" u="none" cap="none" strike="noStrike">
              <a:solidFill>
                <a:srgbClr val="E83464"/>
              </a:solidFill>
              <a:latin typeface="Arial"/>
              <a:ea typeface="Arial"/>
              <a:cs typeface="Arial"/>
              <a:sym typeface="Arial"/>
            </a:endParaRPr>
          </a:p>
        </p:txBody>
      </p:sp>
      <p:sp>
        <p:nvSpPr>
          <p:cNvPr id="416" name="Google Shape;416;gf25b3d98b3_1_88"/>
          <p:cNvSpPr txBox="1"/>
          <p:nvPr/>
        </p:nvSpPr>
        <p:spPr>
          <a:xfrm>
            <a:off x="1059325" y="1857925"/>
            <a:ext cx="5012400" cy="2586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Spacer crea una división vacío ajustable que se puede usar para ajustar el espacio entre los widgets en un contenedor Flex, como fila o columna.</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El widget Spacer ocupará cualquier espacio disponible.</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rPr b="0" i="0" lang="es" sz="1300" u="none" cap="none" strike="noStrike">
                <a:solidFill>
                  <a:srgbClr val="375FA9"/>
                </a:solidFill>
                <a:latin typeface="Arial"/>
                <a:ea typeface="Arial"/>
                <a:cs typeface="Arial"/>
                <a:sym typeface="Arial"/>
              </a:rPr>
              <a:t>Configurar </a:t>
            </a:r>
            <a:r>
              <a:rPr b="1" i="0" lang="es" sz="1300" u="none" cap="none" strike="noStrike">
                <a:solidFill>
                  <a:srgbClr val="375FA9"/>
                </a:solidFill>
                <a:latin typeface="Arial"/>
                <a:ea typeface="Arial"/>
                <a:cs typeface="Arial"/>
                <a:sym typeface="Arial"/>
              </a:rPr>
              <a:t>Flex.mainAxisAlignment</a:t>
            </a:r>
            <a:r>
              <a:rPr b="0" i="0" lang="es" sz="1300" u="none" cap="none" strike="noStrike">
                <a:solidFill>
                  <a:srgbClr val="375FA9"/>
                </a:solidFill>
                <a:latin typeface="Arial"/>
                <a:ea typeface="Arial"/>
                <a:cs typeface="Arial"/>
                <a:sym typeface="Arial"/>
              </a:rPr>
              <a:t> en un contenedor flexible que contiene un </a:t>
            </a:r>
            <a:r>
              <a:rPr b="1" i="0" lang="es" sz="1300" u="none" cap="none" strike="noStrike">
                <a:solidFill>
                  <a:srgbClr val="375FA9"/>
                </a:solidFill>
                <a:latin typeface="Arial"/>
                <a:ea typeface="Arial"/>
                <a:cs typeface="Arial"/>
                <a:sym typeface="Arial"/>
              </a:rPr>
              <a:t>Spacer </a:t>
            </a:r>
            <a:r>
              <a:rPr b="0" i="0" lang="es" sz="1300" u="none" cap="none" strike="noStrike">
                <a:solidFill>
                  <a:srgbClr val="375FA9"/>
                </a:solidFill>
                <a:latin typeface="Arial"/>
                <a:ea typeface="Arial"/>
                <a:cs typeface="Arial"/>
                <a:sym typeface="Arial"/>
              </a:rPr>
              <a:t>en</a:t>
            </a:r>
            <a:r>
              <a:rPr b="1" i="1" lang="es" sz="1300" u="none" cap="none" strike="noStrike">
                <a:solidFill>
                  <a:srgbClr val="375FA9"/>
                </a:solidFill>
                <a:latin typeface="Arial"/>
                <a:ea typeface="Arial"/>
                <a:cs typeface="Arial"/>
                <a:sym typeface="Arial"/>
              </a:rPr>
              <a:t> spaceAround</a:t>
            </a:r>
            <a:r>
              <a:rPr b="0" i="1" lang="es" sz="1300" u="none" cap="none" strike="noStrike">
                <a:solidFill>
                  <a:srgbClr val="375FA9"/>
                </a:solidFill>
                <a:latin typeface="Arial"/>
                <a:ea typeface="Arial"/>
                <a:cs typeface="Arial"/>
                <a:sym typeface="Arial"/>
              </a:rPr>
              <a:t>,</a:t>
            </a:r>
            <a:r>
              <a:rPr b="1" i="1" lang="es" sz="1300" u="none" cap="none" strike="noStrike">
                <a:solidFill>
                  <a:srgbClr val="375FA9"/>
                </a:solidFill>
                <a:latin typeface="Arial"/>
                <a:ea typeface="Arial"/>
                <a:cs typeface="Arial"/>
                <a:sym typeface="Arial"/>
              </a:rPr>
              <a:t> spaceBetween</a:t>
            </a:r>
            <a:r>
              <a:rPr b="0" i="1" lang="es" sz="1300" u="none" cap="none" strike="noStrike">
                <a:solidFill>
                  <a:srgbClr val="375FA9"/>
                </a:solidFill>
                <a:latin typeface="Arial"/>
                <a:ea typeface="Arial"/>
                <a:cs typeface="Arial"/>
                <a:sym typeface="Arial"/>
              </a:rPr>
              <a:t> o</a:t>
            </a:r>
            <a:r>
              <a:rPr b="1" i="1" lang="es" sz="1300" u="none" cap="none" strike="noStrike">
                <a:solidFill>
                  <a:srgbClr val="375FA9"/>
                </a:solidFill>
                <a:latin typeface="Arial"/>
                <a:ea typeface="Arial"/>
                <a:cs typeface="Arial"/>
                <a:sym typeface="Arial"/>
              </a:rPr>
              <a:t> spaceEvenly</a:t>
            </a:r>
            <a:r>
              <a:rPr b="0" i="0" lang="es" sz="1300" u="none" cap="none" strike="noStrike">
                <a:solidFill>
                  <a:srgbClr val="375FA9"/>
                </a:solidFill>
                <a:latin typeface="Arial"/>
                <a:ea typeface="Arial"/>
                <a:cs typeface="Arial"/>
                <a:sym typeface="Arial"/>
              </a:rPr>
              <a:t> no tendrá ningún efecto visible: el Spacer ha ocupado todo del espacio adicional, por lo tanto, no queda nada para redistribuir.</a:t>
            </a:r>
            <a:endParaRPr b="0" i="0" sz="1300" u="none" cap="none" strike="noStrike">
              <a:solidFill>
                <a:srgbClr val="375FA9"/>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375FA9"/>
              </a:solidFill>
              <a:latin typeface="Arial"/>
              <a:ea typeface="Arial"/>
              <a:cs typeface="Arial"/>
              <a:sym typeface="Arial"/>
            </a:endParaRPr>
          </a:p>
        </p:txBody>
      </p:sp>
      <p:pic>
        <p:nvPicPr>
          <p:cNvPr id="417" name="Google Shape;417;gf25b3d98b3_1_88"/>
          <p:cNvPicPr preferRelativeResize="0"/>
          <p:nvPr/>
        </p:nvPicPr>
        <p:blipFill rotWithShape="1">
          <a:blip r:embed="rId4">
            <a:alphaModFix/>
          </a:blip>
          <a:srcRect b="0" l="0" r="0" t="0"/>
          <a:stretch/>
        </p:blipFill>
        <p:spPr>
          <a:xfrm>
            <a:off x="6775600" y="1385687"/>
            <a:ext cx="1542700" cy="2552826"/>
          </a:xfrm>
          <a:prstGeom prst="rect">
            <a:avLst/>
          </a:prstGeom>
          <a:noFill/>
          <a:ln>
            <a:noFill/>
          </a:ln>
        </p:spPr>
      </p:pic>
      <p:pic>
        <p:nvPicPr>
          <p:cNvPr id="418" name="Google Shape;418;gf25b3d98b3_1_88"/>
          <p:cNvPicPr preferRelativeResize="0"/>
          <p:nvPr/>
        </p:nvPicPr>
        <p:blipFill rotWithShape="1">
          <a:blip r:embed="rId5">
            <a:alphaModFix/>
          </a:blip>
          <a:srcRect b="0" l="0" r="0" t="0"/>
          <a:stretch/>
        </p:blipFill>
        <p:spPr>
          <a:xfrm>
            <a:off x="6775600" y="1385675"/>
            <a:ext cx="1336058" cy="2552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ge96f536a00_0_7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Spacer</a:t>
            </a:r>
            <a:endParaRPr b="1" i="0" sz="28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424" name="Google Shape;424;ge96f536a00_0_79"/>
          <p:cNvPicPr preferRelativeResize="0"/>
          <p:nvPr/>
        </p:nvPicPr>
        <p:blipFill rotWithShape="1">
          <a:blip r:embed="rId4">
            <a:alphaModFix/>
          </a:blip>
          <a:srcRect b="0" l="0" r="0" t="0"/>
          <a:stretch/>
        </p:blipFill>
        <p:spPr>
          <a:xfrm>
            <a:off x="5522300" y="1436412"/>
            <a:ext cx="1589350" cy="3036801"/>
          </a:xfrm>
          <a:prstGeom prst="rect">
            <a:avLst/>
          </a:prstGeom>
          <a:noFill/>
          <a:ln>
            <a:noFill/>
          </a:ln>
        </p:spPr>
      </p:pic>
      <p:pic>
        <p:nvPicPr>
          <p:cNvPr id="425" name="Google Shape;425;ge96f536a00_0_79"/>
          <p:cNvPicPr preferRelativeResize="0"/>
          <p:nvPr/>
        </p:nvPicPr>
        <p:blipFill rotWithShape="1">
          <a:blip r:embed="rId5">
            <a:alphaModFix/>
          </a:blip>
          <a:srcRect b="0" l="0" r="0" t="0"/>
          <a:stretch/>
        </p:blipFill>
        <p:spPr>
          <a:xfrm>
            <a:off x="1079925" y="1512600"/>
            <a:ext cx="4041784" cy="30368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geb3e64bb3c_0_254"/>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Widgets sin estado</a:t>
            </a:r>
            <a:endParaRPr b="1" sz="2800">
              <a:solidFill>
                <a:srgbClr val="E83464"/>
              </a:solidFill>
              <a:latin typeface="Arial"/>
              <a:ea typeface="Arial"/>
              <a:cs typeface="Arial"/>
              <a:sym typeface="Arial"/>
            </a:endParaRPr>
          </a:p>
        </p:txBody>
      </p:sp>
      <p:sp>
        <p:nvSpPr>
          <p:cNvPr id="431" name="Google Shape;431;geb3e64bb3c_0_254"/>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geb3e64bb3c_0_244"/>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Widgets Core</a:t>
            </a:r>
            <a:endParaRPr b="1" sz="2800">
              <a:solidFill>
                <a:srgbClr val="E83464"/>
              </a:solidFill>
              <a:latin typeface="Arial"/>
              <a:ea typeface="Arial"/>
              <a:cs typeface="Arial"/>
              <a:sym typeface="Arial"/>
            </a:endParaRPr>
          </a:p>
        </p:txBody>
      </p:sp>
      <p:sp>
        <p:nvSpPr>
          <p:cNvPr id="161" name="Google Shape;161;geb3e64bb3c_0_244"/>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35" name="Shape 435"/>
        <p:cNvGrpSpPr/>
        <p:nvPr/>
      </p:nvGrpSpPr>
      <p:grpSpPr>
        <a:xfrm>
          <a:off x="0" y="0"/>
          <a:ext cx="0" cy="0"/>
          <a:chOff x="0" y="0"/>
          <a:chExt cx="0" cy="0"/>
        </a:xfrm>
      </p:grpSpPr>
      <p:sp>
        <p:nvSpPr>
          <p:cNvPr id="436" name="Google Shape;436;ge7f918ef15_0_7"/>
          <p:cNvSpPr txBox="1"/>
          <p:nvPr/>
        </p:nvSpPr>
        <p:spPr>
          <a:xfrm>
            <a:off x="927525" y="684250"/>
            <a:ext cx="7543800" cy="7128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900" u="none" cap="none" strike="noStrike">
                <a:solidFill>
                  <a:srgbClr val="E83464"/>
                </a:solidFill>
                <a:latin typeface="Arial"/>
                <a:ea typeface="Arial"/>
                <a:cs typeface="Arial"/>
                <a:sym typeface="Arial"/>
              </a:rPr>
              <a:t>  Widgets </a:t>
            </a:r>
            <a:endParaRPr b="1" i="0" sz="3000" u="none" cap="none" strike="noStrike">
              <a:solidFill>
                <a:srgbClr val="E83464"/>
              </a:solidFill>
              <a:latin typeface="Arial"/>
              <a:ea typeface="Arial"/>
              <a:cs typeface="Arial"/>
              <a:sym typeface="Arial"/>
            </a:endParaRPr>
          </a:p>
        </p:txBody>
      </p:sp>
      <p:sp>
        <p:nvSpPr>
          <p:cNvPr id="437" name="Google Shape;437;ge7f918ef15_0_7"/>
          <p:cNvSpPr txBox="1"/>
          <p:nvPr/>
        </p:nvSpPr>
        <p:spPr>
          <a:xfrm>
            <a:off x="1135600" y="1397025"/>
            <a:ext cx="7008300" cy="30123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Flutter dispone principalmente de dos tipos de Widgets:</a:t>
            </a:r>
            <a:endParaRPr b="0" i="0" sz="1300" u="none" cap="none" strike="noStrike">
              <a:solidFill>
                <a:srgbClr val="3C63AB"/>
              </a:solidFill>
              <a:latin typeface="Arial"/>
              <a:ea typeface="Arial"/>
              <a:cs typeface="Arial"/>
              <a:sym typeface="Arial"/>
            </a:endParaRPr>
          </a:p>
          <a:p>
            <a:pPr indent="-304800" lvl="0" marL="457200" marR="0" rtl="0" algn="just">
              <a:lnSpc>
                <a:spcPct val="90000"/>
              </a:lnSpc>
              <a:spcBef>
                <a:spcPts val="900"/>
              </a:spcBef>
              <a:spcAft>
                <a:spcPts val="0"/>
              </a:spcAft>
              <a:buClr>
                <a:srgbClr val="3C63AB"/>
              </a:buClr>
              <a:buSzPts val="1200"/>
              <a:buFont typeface="Arial"/>
              <a:buChar char="●"/>
            </a:pPr>
            <a:r>
              <a:rPr b="0" i="0" lang="es" sz="1200" u="none" cap="none" strike="noStrike">
                <a:solidFill>
                  <a:srgbClr val="3C63AB"/>
                </a:solidFill>
                <a:latin typeface="Arial"/>
                <a:ea typeface="Arial"/>
                <a:cs typeface="Arial"/>
                <a:sym typeface="Arial"/>
              </a:rPr>
              <a:t>Widgets sin estado (</a:t>
            </a:r>
            <a:r>
              <a:rPr b="1" i="0" lang="es" sz="1200" u="none" cap="none" strike="noStrike">
                <a:solidFill>
                  <a:srgbClr val="3C63AB"/>
                </a:solidFill>
                <a:latin typeface="Arial"/>
                <a:ea typeface="Arial"/>
                <a:cs typeface="Arial"/>
                <a:sym typeface="Arial"/>
              </a:rPr>
              <a:t>StatelessWidgets</a:t>
            </a:r>
            <a:r>
              <a:rPr b="0" i="0" lang="es" sz="1200" u="none" cap="none" strike="noStrike">
                <a:solidFill>
                  <a:srgbClr val="3C63AB"/>
                </a:solidFill>
                <a:latin typeface="Arial"/>
                <a:ea typeface="Arial"/>
                <a:cs typeface="Arial"/>
                <a:sym typeface="Arial"/>
              </a:rPr>
              <a:t>) : Los widgets de este tipo no reaccionan ante el intento de interacción con el usuario. No tienen asociado una acción o comportamiento particular. Son estáticos en la interfaz. Por ejemplo: Icono, Texto, Contendor con color, entre otros.</a:t>
            </a:r>
            <a:endParaRPr b="0" i="0" sz="12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200"/>
              <a:buFont typeface="Arial"/>
              <a:buNone/>
            </a:pPr>
            <a:r>
              <a:t/>
            </a:r>
            <a:endParaRPr b="0" i="0" sz="1200" u="none" cap="none" strike="noStrike">
              <a:solidFill>
                <a:srgbClr val="3C63AB"/>
              </a:solidFill>
              <a:latin typeface="Arial"/>
              <a:ea typeface="Arial"/>
              <a:cs typeface="Arial"/>
              <a:sym typeface="Arial"/>
            </a:endParaRPr>
          </a:p>
          <a:p>
            <a:pPr indent="-304800" lvl="0" marL="457200" marR="0" rtl="0" algn="just">
              <a:lnSpc>
                <a:spcPct val="90000"/>
              </a:lnSpc>
              <a:spcBef>
                <a:spcPts val="900"/>
              </a:spcBef>
              <a:spcAft>
                <a:spcPts val="0"/>
              </a:spcAft>
              <a:buClr>
                <a:srgbClr val="3C63AB"/>
              </a:buClr>
              <a:buSzPts val="1200"/>
              <a:buFont typeface="Arial"/>
              <a:buChar char="●"/>
            </a:pPr>
            <a:r>
              <a:rPr b="0" i="0" lang="es" sz="1200" u="none" cap="none" strike="noStrike">
                <a:solidFill>
                  <a:srgbClr val="3C63AB"/>
                </a:solidFill>
                <a:latin typeface="Arial"/>
                <a:ea typeface="Arial"/>
                <a:cs typeface="Arial"/>
                <a:sym typeface="Arial"/>
              </a:rPr>
              <a:t>Widgets con estado (</a:t>
            </a:r>
            <a:r>
              <a:rPr b="1" i="0" lang="es" sz="1200" u="none" cap="none" strike="noStrike">
                <a:solidFill>
                  <a:srgbClr val="3C63AB"/>
                </a:solidFill>
                <a:latin typeface="Arial"/>
                <a:ea typeface="Arial"/>
                <a:cs typeface="Arial"/>
                <a:sym typeface="Arial"/>
              </a:rPr>
              <a:t>StatefulWidgets</a:t>
            </a:r>
            <a:r>
              <a:rPr b="0" i="0" lang="es" sz="1200" u="none" cap="none" strike="noStrike">
                <a:solidFill>
                  <a:srgbClr val="3C63AB"/>
                </a:solidFill>
                <a:latin typeface="Arial"/>
                <a:ea typeface="Arial"/>
                <a:cs typeface="Arial"/>
                <a:sym typeface="Arial"/>
              </a:rPr>
              <a:t>): Que son todos los widgets con los que el usuario de la aplicación puede tener una interacción directa. Por ejemplo: Checkbox, Radio, Slider, Form. Este tipo de </a:t>
            </a:r>
            <a:r>
              <a:rPr b="0" i="0" lang="es" sz="1200" u="none" cap="none" strike="noStrike">
                <a:solidFill>
                  <a:srgbClr val="3C63AB"/>
                </a:solidFill>
                <a:latin typeface="Arial"/>
                <a:ea typeface="Arial"/>
                <a:cs typeface="Arial"/>
                <a:sym typeface="Arial"/>
                <a:extLst>
                  <a:ext uri="http://customooxmlschemas.google.com/">
                    <go:slidesCustomData xmlns:go="http://customooxmlschemas.google.com/" textRoundtripDataId="0"/>
                  </a:ext>
                </a:extLst>
              </a:rPr>
              <a:t>widgets</a:t>
            </a:r>
            <a:r>
              <a:rPr b="0" i="0" lang="es" sz="1200" u="none" cap="none" strike="noStrike">
                <a:solidFill>
                  <a:srgbClr val="3C63AB"/>
                </a:solidFill>
                <a:latin typeface="Arial"/>
                <a:ea typeface="Arial"/>
                <a:cs typeface="Arial"/>
                <a:sym typeface="Arial"/>
              </a:rPr>
              <a:t> por lo general disparan algún evento, acción o comportamiento determinado como respuesta a la interacción con el usuario.</a:t>
            </a:r>
            <a:endParaRPr b="0" i="0" sz="12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200"/>
              <a:buFont typeface="Arial"/>
              <a:buNone/>
            </a:pPr>
            <a:r>
              <a:t/>
            </a:r>
            <a:endParaRPr b="0" i="0" sz="12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Ambos tipos de widgets heredan sus características y comportamientos de una clase principal Widget.</a:t>
            </a:r>
            <a:endParaRPr b="0" i="0" sz="13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41" name="Shape 441"/>
        <p:cNvGrpSpPr/>
        <p:nvPr/>
      </p:nvGrpSpPr>
      <p:grpSpPr>
        <a:xfrm>
          <a:off x="0" y="0"/>
          <a:ext cx="0" cy="0"/>
          <a:chOff x="0" y="0"/>
          <a:chExt cx="0" cy="0"/>
        </a:xfrm>
      </p:grpSpPr>
      <p:sp>
        <p:nvSpPr>
          <p:cNvPr id="442" name="Google Shape;442;ge933c05854_0_58"/>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StatelessWidgets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latin typeface="Arial"/>
              <a:ea typeface="Arial"/>
              <a:cs typeface="Arial"/>
              <a:sym typeface="Arial"/>
            </a:endParaRPr>
          </a:p>
        </p:txBody>
      </p:sp>
      <p:sp>
        <p:nvSpPr>
          <p:cNvPr id="443" name="Google Shape;443;ge933c05854_0_58"/>
          <p:cNvSpPr txBox="1"/>
          <p:nvPr/>
        </p:nvSpPr>
        <p:spPr>
          <a:xfrm>
            <a:off x="1202200" y="1665825"/>
            <a:ext cx="4273200" cy="27369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En Flutter, los más comunes son Texto, Botón elevado e Icono.</a:t>
            </a:r>
            <a:endParaRPr b="1"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1"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rPr b="1" i="0" lang="es" sz="1300" u="none" cap="none" strike="noStrike">
                <a:solidFill>
                  <a:srgbClr val="3C63AB"/>
                </a:solidFill>
                <a:latin typeface="Arial"/>
                <a:ea typeface="Arial"/>
                <a:cs typeface="Arial"/>
                <a:sym typeface="Arial"/>
              </a:rPr>
              <a:t>Text</a:t>
            </a:r>
            <a:endParaRPr b="1" i="0" sz="1300" u="none" cap="none" strike="noStrike">
              <a:solidFill>
                <a:srgbClr val="3C63AB"/>
              </a:solidFill>
              <a:latin typeface="Arial"/>
              <a:ea typeface="Arial"/>
              <a:cs typeface="Arial"/>
              <a:sym typeface="Arial"/>
            </a:endParaRPr>
          </a:p>
          <a:p>
            <a:pPr indent="-311150" lvl="0" marL="457200" marR="0" rtl="0" algn="l">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El texto usa un constructor para inicializar algunas propiedades y a fin de crear controles manejar el contenido de la pantalla.</a:t>
            </a:r>
            <a:endParaRPr b="0" i="0" sz="13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l">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El widget de texto muestra una cadena de texto con un solo estilo. Misma que puede dividirse en varias líneas o puede que todas se muestren en la misma línea, dependiendo de las restricciones de diseño.</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000"/>
              <a:buFont typeface="Arial"/>
              <a:buNone/>
            </a:pPr>
            <a:r>
              <a:t/>
            </a:r>
            <a:endParaRPr b="0" i="0" sz="10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000"/>
              <a:buFont typeface="Arial"/>
              <a:buNone/>
            </a:pPr>
            <a:r>
              <a:t/>
            </a:r>
            <a:endParaRPr b="0" i="0" sz="10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0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444" name="Google Shape;444;ge933c05854_0_58"/>
          <p:cNvPicPr preferRelativeResize="0"/>
          <p:nvPr/>
        </p:nvPicPr>
        <p:blipFill rotWithShape="1">
          <a:blip r:embed="rId4">
            <a:alphaModFix/>
          </a:blip>
          <a:srcRect b="0" l="0" r="0" t="0"/>
          <a:stretch/>
        </p:blipFill>
        <p:spPr>
          <a:xfrm>
            <a:off x="6278325" y="3185425"/>
            <a:ext cx="1300900" cy="545300"/>
          </a:xfrm>
          <a:prstGeom prst="rect">
            <a:avLst/>
          </a:prstGeom>
          <a:noFill/>
          <a:ln>
            <a:noFill/>
          </a:ln>
        </p:spPr>
      </p:pic>
      <p:pic>
        <p:nvPicPr>
          <p:cNvPr id="445" name="Google Shape;445;ge933c05854_0_58"/>
          <p:cNvPicPr preferRelativeResize="0"/>
          <p:nvPr/>
        </p:nvPicPr>
        <p:blipFill rotWithShape="1">
          <a:blip r:embed="rId5">
            <a:alphaModFix/>
          </a:blip>
          <a:srcRect b="0" l="0" r="0" t="0"/>
          <a:stretch/>
        </p:blipFill>
        <p:spPr>
          <a:xfrm>
            <a:off x="5601713" y="1665814"/>
            <a:ext cx="2654125" cy="156538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49" name="Shape 449"/>
        <p:cNvGrpSpPr/>
        <p:nvPr/>
      </p:nvGrpSpPr>
      <p:grpSpPr>
        <a:xfrm>
          <a:off x="0" y="0"/>
          <a:ext cx="0" cy="0"/>
          <a:chOff x="0" y="0"/>
          <a:chExt cx="0" cy="0"/>
        </a:xfrm>
      </p:grpSpPr>
      <p:sp>
        <p:nvSpPr>
          <p:cNvPr id="450" name="Google Shape;450;ge933c05854_0_73"/>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StatelessWidgets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latin typeface="Arial"/>
              <a:ea typeface="Arial"/>
              <a:cs typeface="Arial"/>
              <a:sym typeface="Arial"/>
            </a:endParaRPr>
          </a:p>
        </p:txBody>
      </p:sp>
      <p:sp>
        <p:nvSpPr>
          <p:cNvPr id="451" name="Google Shape;451;ge933c05854_0_73"/>
          <p:cNvSpPr txBox="1"/>
          <p:nvPr/>
        </p:nvSpPr>
        <p:spPr>
          <a:xfrm>
            <a:off x="1330275" y="1665825"/>
            <a:ext cx="4145100" cy="27369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400"/>
              <a:buFont typeface="Arial"/>
              <a:buNone/>
            </a:pPr>
            <a:r>
              <a:rPr b="1" i="0" lang="es" sz="1400" u="none" cap="none" strike="noStrike">
                <a:solidFill>
                  <a:srgbClr val="3C63AB"/>
                </a:solidFill>
                <a:latin typeface="Arial"/>
                <a:ea typeface="Arial"/>
                <a:cs typeface="Arial"/>
                <a:sym typeface="Arial"/>
              </a:rPr>
              <a:t>ElevatedButton</a:t>
            </a:r>
            <a:endParaRPr b="1" i="0" sz="1400" u="none" cap="none" strike="noStrike">
              <a:solidFill>
                <a:srgbClr val="3C63AB"/>
              </a:solidFill>
              <a:latin typeface="Arial"/>
              <a:ea typeface="Arial"/>
              <a:cs typeface="Arial"/>
              <a:sym typeface="Arial"/>
            </a:endParaRPr>
          </a:p>
          <a:p>
            <a:pPr indent="-317500" lvl="0" marL="457200" marR="0" rtl="0" algn="l">
              <a:lnSpc>
                <a:spcPct val="90000"/>
              </a:lnSpc>
              <a:spcBef>
                <a:spcPts val="90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Un botón elevado es una etiqueta hijo mostrada en un widget  de Material Design de cuya  propiedad “elevation” aumenta cuando se presiona el botón.</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317500" lvl="0" marL="457200" marR="0" rtl="0" algn="l">
              <a:lnSpc>
                <a:spcPct val="90000"/>
              </a:lnSpc>
              <a:spcBef>
                <a:spcPts val="900"/>
              </a:spcBef>
              <a:spcAft>
                <a:spcPts val="0"/>
              </a:spcAft>
              <a:buClr>
                <a:srgbClr val="3C63AB"/>
              </a:buClr>
              <a:buSzPts val="1400"/>
              <a:buFont typeface="Arial"/>
              <a:buChar char="●"/>
            </a:pPr>
            <a:r>
              <a:rPr b="0" i="0" lang="es" sz="1400" u="none" cap="none" strike="noStrike">
                <a:solidFill>
                  <a:srgbClr val="3C63AB"/>
                </a:solidFill>
                <a:latin typeface="Arial"/>
                <a:ea typeface="Arial"/>
                <a:cs typeface="Arial"/>
                <a:sym typeface="Arial"/>
              </a:rPr>
              <a:t>Son usados para agregar dimensión a diseños que de otro modo serían en su mayoría planos, por ejemplo, en listas de contenido largas y ocupadas o en espacios amplios.</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52" name="Google Shape;452;ge933c05854_0_73"/>
          <p:cNvPicPr preferRelativeResize="0"/>
          <p:nvPr/>
        </p:nvPicPr>
        <p:blipFill rotWithShape="1">
          <a:blip r:embed="rId4">
            <a:alphaModFix/>
          </a:blip>
          <a:srcRect b="0" l="0" r="0" t="0"/>
          <a:stretch/>
        </p:blipFill>
        <p:spPr>
          <a:xfrm>
            <a:off x="6377850" y="3258337"/>
            <a:ext cx="1323975" cy="514350"/>
          </a:xfrm>
          <a:prstGeom prst="rect">
            <a:avLst/>
          </a:prstGeom>
          <a:noFill/>
          <a:ln>
            <a:noFill/>
          </a:ln>
        </p:spPr>
      </p:pic>
      <p:pic>
        <p:nvPicPr>
          <p:cNvPr id="453" name="Google Shape;453;ge933c05854_0_73"/>
          <p:cNvPicPr preferRelativeResize="0"/>
          <p:nvPr/>
        </p:nvPicPr>
        <p:blipFill rotWithShape="1">
          <a:blip r:embed="rId5">
            <a:alphaModFix/>
          </a:blip>
          <a:srcRect b="0" l="0" r="0" t="0"/>
          <a:stretch/>
        </p:blipFill>
        <p:spPr>
          <a:xfrm>
            <a:off x="5747675" y="1772350"/>
            <a:ext cx="2217999" cy="1293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57" name="Shape 457"/>
        <p:cNvGrpSpPr/>
        <p:nvPr/>
      </p:nvGrpSpPr>
      <p:grpSpPr>
        <a:xfrm>
          <a:off x="0" y="0"/>
          <a:ext cx="0" cy="0"/>
          <a:chOff x="0" y="0"/>
          <a:chExt cx="0" cy="0"/>
        </a:xfrm>
      </p:grpSpPr>
      <p:sp>
        <p:nvSpPr>
          <p:cNvPr id="458" name="Google Shape;458;geb3e64bb3c_0_25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Widgets sin estado: StatelessWidgets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latin typeface="Arial"/>
              <a:ea typeface="Arial"/>
              <a:cs typeface="Arial"/>
              <a:sym typeface="Arial"/>
            </a:endParaRPr>
          </a:p>
        </p:txBody>
      </p:sp>
      <p:sp>
        <p:nvSpPr>
          <p:cNvPr id="459" name="Google Shape;459;geb3e64bb3c_0_259"/>
          <p:cNvSpPr txBox="1"/>
          <p:nvPr/>
        </p:nvSpPr>
        <p:spPr>
          <a:xfrm>
            <a:off x="899950" y="1665825"/>
            <a:ext cx="7571400" cy="4695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También podemos encontrar sub clases de widgets sin entados. Normalmente, los widgets tienen más argumentos en los constructor. Cada uno corresponde a una propiedad.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60" name="Google Shape;460;geb3e64bb3c_0_259"/>
          <p:cNvPicPr preferRelativeResize="0"/>
          <p:nvPr/>
        </p:nvPicPr>
        <p:blipFill rotWithShape="1">
          <a:blip r:embed="rId4">
            <a:alphaModFix/>
          </a:blip>
          <a:srcRect b="0" l="0" r="0" t="0"/>
          <a:stretch/>
        </p:blipFill>
        <p:spPr>
          <a:xfrm>
            <a:off x="927525" y="2523350"/>
            <a:ext cx="3511425" cy="1500425"/>
          </a:xfrm>
          <a:prstGeom prst="rect">
            <a:avLst/>
          </a:prstGeom>
          <a:noFill/>
          <a:ln>
            <a:noFill/>
          </a:ln>
        </p:spPr>
      </p:pic>
      <p:pic>
        <p:nvPicPr>
          <p:cNvPr id="461" name="Google Shape;461;geb3e64bb3c_0_259"/>
          <p:cNvPicPr preferRelativeResize="0"/>
          <p:nvPr/>
        </p:nvPicPr>
        <p:blipFill rotWithShape="1">
          <a:blip r:embed="rId5">
            <a:alphaModFix/>
          </a:blip>
          <a:srcRect b="0" l="0" r="0" t="0"/>
          <a:stretch/>
        </p:blipFill>
        <p:spPr>
          <a:xfrm>
            <a:off x="4750825" y="2135325"/>
            <a:ext cx="2974401" cy="22335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65" name="Shape 465"/>
        <p:cNvGrpSpPr/>
        <p:nvPr/>
      </p:nvGrpSpPr>
      <p:grpSpPr>
        <a:xfrm>
          <a:off x="0" y="0"/>
          <a:ext cx="0" cy="0"/>
          <a:chOff x="0" y="0"/>
          <a:chExt cx="0" cy="0"/>
        </a:xfrm>
      </p:grpSpPr>
      <p:sp>
        <p:nvSpPr>
          <p:cNvPr id="466" name="Google Shape;466;geb3e64bb3c_0_104"/>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900">
                <a:solidFill>
                  <a:srgbClr val="E83464"/>
                </a:solidFill>
              </a:rPr>
              <a:t>Manejo de temas</a:t>
            </a:r>
            <a:endParaRPr b="1" sz="3200">
              <a:solidFill>
                <a:srgbClr val="E83464"/>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0" name="Shape 470"/>
        <p:cNvGrpSpPr/>
        <p:nvPr/>
      </p:nvGrpSpPr>
      <p:grpSpPr>
        <a:xfrm>
          <a:off x="0" y="0"/>
          <a:ext cx="0" cy="0"/>
          <a:chOff x="0" y="0"/>
          <a:chExt cx="0" cy="0"/>
        </a:xfrm>
      </p:grpSpPr>
      <p:sp>
        <p:nvSpPr>
          <p:cNvPr id="471" name="Google Shape;471;ge933c05854_0_80"/>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Manejo de temas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472" name="Google Shape;472;ge933c05854_0_80"/>
          <p:cNvSpPr txBox="1"/>
          <p:nvPr/>
        </p:nvSpPr>
        <p:spPr>
          <a:xfrm>
            <a:off x="567975" y="1486625"/>
            <a:ext cx="8180100" cy="2922600"/>
          </a:xfrm>
          <a:prstGeom prst="rect">
            <a:avLst/>
          </a:prstGeom>
          <a:noFill/>
          <a:ln>
            <a:noFill/>
          </a:ln>
        </p:spPr>
        <p:txBody>
          <a:bodyPr anchorCtr="0" anchor="t" bIns="34275" lIns="0" spcFirstLastPara="1" rIns="0" wrap="square" tIns="34275">
            <a:noAutofit/>
          </a:bodyPr>
          <a:lstStyle/>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Los temas dinámicos son una característica muy común en la actualidad en muchas de las aplicaciones del mundo real y también brindan una buena experiencia de usuario. Los usuarios ahora tienen preferencia para cambiar los temas de acuerdo con su elección en función del ambiente de luz.</a:t>
            </a:r>
            <a:endParaRPr b="0" i="0" sz="13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Hay dos formas de definir temas: App-wide o usando los Widgets Theme que definen los colores y estilos de fuente para una parte particular de nuestra aplicación. </a:t>
            </a:r>
            <a:endParaRPr b="0" i="0" sz="13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just">
              <a:lnSpc>
                <a:spcPct val="90000"/>
              </a:lnSpc>
              <a:spcBef>
                <a:spcPts val="900"/>
              </a:spcBef>
              <a:spcAft>
                <a:spcPts val="0"/>
              </a:spcAft>
              <a:buClr>
                <a:srgbClr val="3C63AB"/>
              </a:buClr>
              <a:buSzPts val="1300"/>
              <a:buFont typeface="Arial"/>
              <a:buChar char="●"/>
            </a:pPr>
            <a:r>
              <a:rPr b="0" i="0" lang="es" sz="1300" u="none" cap="none" strike="noStrike">
                <a:solidFill>
                  <a:srgbClr val="3C63AB"/>
                </a:solidFill>
                <a:latin typeface="Arial"/>
                <a:ea typeface="Arial"/>
                <a:cs typeface="Arial"/>
                <a:sym typeface="Arial"/>
              </a:rPr>
              <a:t>Después de definir un Theme, podemos usarlo dentro de nuestros propios Widgets. Además, los Widgets de  Material proporcionados por Flutter utilizarán nuestro Theme para establecer los colores de fondo y los estilos de fuente para AppBars, Buttons, Checkboxes, y más.</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000"/>
              <a:buFont typeface="Arial"/>
              <a:buNone/>
            </a:pPr>
            <a:r>
              <a:t/>
            </a:r>
            <a:endParaRPr b="0" i="0" sz="10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000"/>
              <a:buFont typeface="Arial"/>
              <a:buNone/>
            </a:pPr>
            <a:r>
              <a:t/>
            </a:r>
            <a:endParaRPr b="0" i="0" sz="10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6" name="Shape 476"/>
        <p:cNvGrpSpPr/>
        <p:nvPr/>
      </p:nvGrpSpPr>
      <p:grpSpPr>
        <a:xfrm>
          <a:off x="0" y="0"/>
          <a:ext cx="0" cy="0"/>
          <a:chOff x="0" y="0"/>
          <a:chExt cx="0" cy="0"/>
        </a:xfrm>
      </p:grpSpPr>
      <p:sp>
        <p:nvSpPr>
          <p:cNvPr id="477" name="Google Shape;477;geb3e64bb3c_0_8"/>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Fuentes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478" name="Google Shape;478;geb3e64bb3c_0_8"/>
          <p:cNvSpPr txBox="1"/>
          <p:nvPr/>
        </p:nvSpPr>
        <p:spPr>
          <a:xfrm>
            <a:off x="1053625" y="1486625"/>
            <a:ext cx="7100400" cy="6630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Para usar fuentes personalizadas podemos usar el paquete oficial que ofrece Material: </a:t>
            </a:r>
            <a:r>
              <a:rPr b="1" i="1" lang="es" sz="1400" u="none" cap="none" strike="noStrike">
                <a:solidFill>
                  <a:srgbClr val="3C63AB"/>
                </a:solidFill>
                <a:latin typeface="Arial"/>
                <a:ea typeface="Arial"/>
                <a:cs typeface="Arial"/>
                <a:sym typeface="Arial"/>
              </a:rPr>
              <a:t>google_fonts </a:t>
            </a:r>
            <a:r>
              <a:rPr b="0" i="0" lang="es" sz="1400" u="none" cap="none" strike="noStrike">
                <a:solidFill>
                  <a:srgbClr val="3C63AB"/>
                </a:solidFill>
                <a:latin typeface="Arial"/>
                <a:ea typeface="Arial"/>
                <a:cs typeface="Arial"/>
                <a:sym typeface="Arial"/>
              </a:rPr>
              <a:t>el cual puedes encontrar </a:t>
            </a:r>
            <a:r>
              <a:rPr b="0" i="0" lang="es" sz="1400" u="sng" cap="none" strike="noStrike">
                <a:solidFill>
                  <a:schemeClr val="hlink"/>
                </a:solidFill>
                <a:latin typeface="Arial"/>
                <a:ea typeface="Arial"/>
                <a:cs typeface="Arial"/>
                <a:sym typeface="Arial"/>
                <a:hlinkClick r:id="rId4"/>
              </a:rPr>
              <a:t>aquí</a:t>
            </a:r>
            <a:r>
              <a:rPr b="0" i="0" lang="es" sz="1400" u="none" cap="none" strike="noStrike">
                <a:solidFill>
                  <a:srgbClr val="3C63AB"/>
                </a:solidFill>
                <a:latin typeface="Arial"/>
                <a:ea typeface="Arial"/>
                <a:cs typeface="Arial"/>
                <a:sym typeface="Arial"/>
              </a:rPr>
              <a:t>. Para instalarlo solo tendríamos que usar el comando </a:t>
            </a:r>
            <a:r>
              <a:rPr b="0" i="0" lang="es" sz="1400" u="none" cap="none" strike="noStrike">
                <a:solidFill>
                  <a:srgbClr val="3C63AB"/>
                </a:solidFill>
                <a:latin typeface="Courier New"/>
                <a:ea typeface="Courier New"/>
                <a:cs typeface="Courier New"/>
                <a:sym typeface="Courier New"/>
              </a:rPr>
              <a:t>$ flutter pub add google_fonts</a:t>
            </a:r>
            <a:r>
              <a:rPr b="0" i="0" lang="es" sz="1400" u="none" cap="none" strike="noStrike">
                <a:solidFill>
                  <a:srgbClr val="3C63AB"/>
                </a:solidFill>
                <a:latin typeface="Arial"/>
                <a:ea typeface="Arial"/>
                <a:cs typeface="Arial"/>
                <a:sym typeface="Arial"/>
              </a:rPr>
              <a:t>, al ejecutarlo deberíamos ver la nueva dependencia:</a:t>
            </a:r>
            <a:endParaRPr b="0" i="0" sz="1400" u="none" cap="none" strike="noStrike">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479" name="Google Shape;479;geb3e64bb3c_0_8"/>
          <p:cNvSpPr txBox="1"/>
          <p:nvPr/>
        </p:nvSpPr>
        <p:spPr>
          <a:xfrm>
            <a:off x="1053625" y="3118575"/>
            <a:ext cx="7100400" cy="6630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Al tener la dependencia de Google Fonts agregada ya podemos comenzar a usarla para darle estilo a nuestra aplicacion:</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80" name="Google Shape;480;geb3e64bb3c_0_8"/>
          <p:cNvPicPr preferRelativeResize="0"/>
          <p:nvPr/>
        </p:nvPicPr>
        <p:blipFill rotWithShape="1">
          <a:blip r:embed="rId5">
            <a:alphaModFix/>
          </a:blip>
          <a:srcRect b="0" l="0" r="0" t="0"/>
          <a:stretch/>
        </p:blipFill>
        <p:spPr>
          <a:xfrm>
            <a:off x="3092588" y="2208763"/>
            <a:ext cx="2958829" cy="850662"/>
          </a:xfrm>
          <a:prstGeom prst="rect">
            <a:avLst/>
          </a:prstGeom>
          <a:noFill/>
          <a:ln>
            <a:noFill/>
          </a:ln>
        </p:spPr>
      </p:pic>
      <p:pic>
        <p:nvPicPr>
          <p:cNvPr id="481" name="Google Shape;481;geb3e64bb3c_0_8"/>
          <p:cNvPicPr preferRelativeResize="0"/>
          <p:nvPr/>
        </p:nvPicPr>
        <p:blipFill rotWithShape="1">
          <a:blip r:embed="rId6">
            <a:alphaModFix/>
          </a:blip>
          <a:srcRect b="0" l="0" r="0" t="0"/>
          <a:stretch/>
        </p:blipFill>
        <p:spPr>
          <a:xfrm>
            <a:off x="3421338" y="3651175"/>
            <a:ext cx="2301325" cy="1014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85" name="Shape 485"/>
        <p:cNvGrpSpPr/>
        <p:nvPr/>
      </p:nvGrpSpPr>
      <p:grpSpPr>
        <a:xfrm>
          <a:off x="0" y="0"/>
          <a:ext cx="0" cy="0"/>
          <a:chOff x="0" y="0"/>
          <a:chExt cx="0" cy="0"/>
        </a:xfrm>
      </p:grpSpPr>
      <p:sp>
        <p:nvSpPr>
          <p:cNvPr id="486" name="Google Shape;486;gee041ab570_0_0"/>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Cambio de Temas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487" name="Google Shape;487;gee041ab570_0_0"/>
          <p:cNvSpPr txBox="1"/>
          <p:nvPr/>
        </p:nvSpPr>
        <p:spPr>
          <a:xfrm>
            <a:off x="1007525" y="1486625"/>
            <a:ext cx="6803400" cy="1137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En muchos casos tendremos dos o más temas para nuestra aplicación, pero los más comunes son el tema claro y el tema oscuro, para cambiar el tema que la aplicacion debera usar podemos usar GetX, ya que nos ofrece una manera de hacerlo solo con una línea de código.</a:t>
            </a:r>
            <a:endParaRPr b="0" i="0"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Para instalar GetX, solo usamos el comando </a:t>
            </a:r>
            <a:r>
              <a:rPr b="0" i="0" lang="es" sz="1300" u="none" cap="none" strike="noStrike">
                <a:solidFill>
                  <a:srgbClr val="3C63AB"/>
                </a:solidFill>
                <a:latin typeface="Courier New"/>
                <a:ea typeface="Courier New"/>
                <a:cs typeface="Courier New"/>
                <a:sym typeface="Courier New"/>
              </a:rPr>
              <a:t>$ flutter pub add get</a:t>
            </a:r>
            <a:endParaRPr b="0" i="0" sz="1300" u="none" cap="none" strike="noStrike">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488" name="Google Shape;488;gee041ab570_0_0"/>
          <p:cNvSpPr txBox="1"/>
          <p:nvPr/>
        </p:nvSpPr>
        <p:spPr>
          <a:xfrm>
            <a:off x="1007525" y="3686400"/>
            <a:ext cx="6803400" cy="468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300"/>
              <a:buFont typeface="Arial"/>
              <a:buNone/>
            </a:pPr>
            <a:r>
              <a:t/>
            </a:r>
            <a:endParaRPr b="1" i="1"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89" name="Google Shape;489;gee041ab570_0_0"/>
          <p:cNvPicPr preferRelativeResize="0"/>
          <p:nvPr/>
        </p:nvPicPr>
        <p:blipFill rotWithShape="1">
          <a:blip r:embed="rId4">
            <a:alphaModFix/>
          </a:blip>
          <a:srcRect b="0" l="0" r="0" t="0"/>
          <a:stretch/>
        </p:blipFill>
        <p:spPr>
          <a:xfrm>
            <a:off x="2989437" y="2696125"/>
            <a:ext cx="2839574" cy="16771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93" name="Shape 493"/>
        <p:cNvGrpSpPr/>
        <p:nvPr/>
      </p:nvGrpSpPr>
      <p:grpSpPr>
        <a:xfrm>
          <a:off x="0" y="0"/>
          <a:ext cx="0" cy="0"/>
          <a:chOff x="0" y="0"/>
          <a:chExt cx="0" cy="0"/>
        </a:xfrm>
      </p:grpSpPr>
      <p:sp>
        <p:nvSpPr>
          <p:cNvPr id="494" name="Google Shape;494;gf4d84708a8_0_1"/>
          <p:cNvSpPr txBox="1"/>
          <p:nvPr/>
        </p:nvSpPr>
        <p:spPr>
          <a:xfrm>
            <a:off x="940000" y="861400"/>
            <a:ext cx="7543800" cy="761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Cambio de Temas</a:t>
            </a:r>
            <a:endParaRPr b="0" i="0" sz="3000" u="none" cap="none" strike="noStrike">
              <a:solidFill>
                <a:srgbClr val="E83464"/>
              </a:solidFill>
              <a:latin typeface="Arial"/>
              <a:ea typeface="Arial"/>
              <a:cs typeface="Arial"/>
              <a:sym typeface="Arial"/>
            </a:endParaRPr>
          </a:p>
        </p:txBody>
      </p:sp>
      <p:sp>
        <p:nvSpPr>
          <p:cNvPr id="495" name="Google Shape;495;gf4d84708a8_0_1"/>
          <p:cNvSpPr txBox="1"/>
          <p:nvPr/>
        </p:nvSpPr>
        <p:spPr>
          <a:xfrm>
            <a:off x="1007525" y="1828025"/>
            <a:ext cx="6803400" cy="468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Y por último, para poder hacer uso de GetX tendremos que darle un contexto apropiado por lo que pasaremos del widget </a:t>
            </a:r>
            <a:r>
              <a:rPr b="1" i="0" lang="es" sz="1300" u="none" cap="none" strike="noStrike">
                <a:solidFill>
                  <a:srgbClr val="3C63AB"/>
                </a:solidFill>
                <a:latin typeface="Arial"/>
                <a:ea typeface="Arial"/>
                <a:cs typeface="Arial"/>
                <a:sym typeface="Arial"/>
              </a:rPr>
              <a:t>MaterialApp </a:t>
            </a:r>
            <a:r>
              <a:rPr b="0" i="0" lang="es" sz="1300" u="none" cap="none" strike="noStrike">
                <a:solidFill>
                  <a:srgbClr val="3C63AB"/>
                </a:solidFill>
                <a:latin typeface="Arial"/>
                <a:ea typeface="Arial"/>
                <a:cs typeface="Arial"/>
                <a:sym typeface="Arial"/>
              </a:rPr>
              <a:t>a </a:t>
            </a:r>
            <a:r>
              <a:rPr b="1" i="1" lang="es" sz="1300" u="none" cap="none" strike="noStrike">
                <a:solidFill>
                  <a:srgbClr val="3C63AB"/>
                </a:solidFill>
                <a:latin typeface="Arial"/>
                <a:ea typeface="Arial"/>
                <a:cs typeface="Arial"/>
                <a:sym typeface="Arial"/>
              </a:rPr>
              <a:t>GetMaterialApp</a:t>
            </a:r>
            <a:endParaRPr b="1" i="1" sz="13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cxnSp>
        <p:nvCxnSpPr>
          <p:cNvPr id="496" name="Google Shape;496;gf4d84708a8_0_1"/>
          <p:cNvCxnSpPr>
            <a:stCxn id="497" idx="3"/>
            <a:endCxn id="498" idx="1"/>
          </p:cNvCxnSpPr>
          <p:nvPr/>
        </p:nvCxnSpPr>
        <p:spPr>
          <a:xfrm>
            <a:off x="4046499" y="3076388"/>
            <a:ext cx="684300" cy="0"/>
          </a:xfrm>
          <a:prstGeom prst="straightConnector1">
            <a:avLst/>
          </a:prstGeom>
          <a:noFill/>
          <a:ln cap="flat" cmpd="sng" w="9525">
            <a:solidFill>
              <a:srgbClr val="233A44"/>
            </a:solidFill>
            <a:prstDash val="solid"/>
            <a:round/>
            <a:headEnd len="sm" w="sm" type="none"/>
            <a:tailEnd len="med" w="med" type="triangle"/>
          </a:ln>
        </p:spPr>
      </p:cxnSp>
      <p:pic>
        <p:nvPicPr>
          <p:cNvPr id="497" name="Google Shape;497;gf4d84708a8_0_1"/>
          <p:cNvPicPr preferRelativeResize="0"/>
          <p:nvPr/>
        </p:nvPicPr>
        <p:blipFill rotWithShape="1">
          <a:blip r:embed="rId4">
            <a:alphaModFix/>
          </a:blip>
          <a:srcRect b="0" l="0" r="0" t="0"/>
          <a:stretch/>
        </p:blipFill>
        <p:spPr>
          <a:xfrm>
            <a:off x="1139875" y="2368451"/>
            <a:ext cx="2906624" cy="1415875"/>
          </a:xfrm>
          <a:prstGeom prst="rect">
            <a:avLst/>
          </a:prstGeom>
          <a:noFill/>
          <a:ln>
            <a:noFill/>
          </a:ln>
        </p:spPr>
      </p:pic>
      <p:pic>
        <p:nvPicPr>
          <p:cNvPr id="498" name="Google Shape;498;gf4d84708a8_0_1"/>
          <p:cNvPicPr preferRelativeResize="0"/>
          <p:nvPr/>
        </p:nvPicPr>
        <p:blipFill rotWithShape="1">
          <a:blip r:embed="rId5">
            <a:alphaModFix/>
          </a:blip>
          <a:srcRect b="0" l="0" r="0" t="0"/>
          <a:stretch/>
        </p:blipFill>
        <p:spPr>
          <a:xfrm>
            <a:off x="4730775" y="2368450"/>
            <a:ext cx="2816823" cy="14158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02" name="Shape 502"/>
        <p:cNvGrpSpPr/>
        <p:nvPr/>
      </p:nvGrpSpPr>
      <p:grpSpPr>
        <a:xfrm>
          <a:off x="0" y="0"/>
          <a:ext cx="0" cy="0"/>
          <a:chOff x="0" y="0"/>
          <a:chExt cx="0" cy="0"/>
        </a:xfrm>
      </p:grpSpPr>
      <p:sp>
        <p:nvSpPr>
          <p:cNvPr id="503" name="Google Shape;503;geb3e64bb3c_0_0"/>
          <p:cNvSpPr txBox="1"/>
          <p:nvPr/>
        </p:nvSpPr>
        <p:spPr>
          <a:xfrm>
            <a:off x="927525" y="896500"/>
            <a:ext cx="7543800" cy="8037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Cambio de Temas</a:t>
            </a:r>
            <a:endParaRPr b="0" i="0" sz="3000" u="none" cap="none" strike="noStrike">
              <a:solidFill>
                <a:srgbClr val="E83464"/>
              </a:solidFill>
              <a:latin typeface="Arial"/>
              <a:ea typeface="Arial"/>
              <a:cs typeface="Arial"/>
              <a:sym typeface="Arial"/>
            </a:endParaRPr>
          </a:p>
        </p:txBody>
      </p:sp>
      <p:sp>
        <p:nvSpPr>
          <p:cNvPr id="504" name="Google Shape;504;geb3e64bb3c_0_0"/>
          <p:cNvSpPr txBox="1"/>
          <p:nvPr/>
        </p:nvSpPr>
        <p:spPr>
          <a:xfrm>
            <a:off x="1007525" y="1700150"/>
            <a:ext cx="6803400" cy="468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300"/>
              <a:buFont typeface="Arial"/>
              <a:buNone/>
            </a:pPr>
            <a:r>
              <a:rPr b="0" i="0" lang="es" u="none" cap="none" strike="noStrike">
                <a:solidFill>
                  <a:srgbClr val="3C63AB"/>
                </a:solidFill>
                <a:latin typeface="Arial"/>
                <a:ea typeface="Arial"/>
                <a:cs typeface="Arial"/>
                <a:sym typeface="Arial"/>
              </a:rPr>
              <a:t>Luego de tener instalado GetX, cambiar el tema de la aplicación es tan fácil como agregar la siguiente </a:t>
            </a:r>
            <a:r>
              <a:rPr lang="es">
                <a:solidFill>
                  <a:srgbClr val="3C63AB"/>
                </a:solidFill>
              </a:rPr>
              <a:t>línea</a:t>
            </a:r>
            <a:r>
              <a:rPr b="0" i="0" lang="es" u="none" cap="none" strike="noStrike">
                <a:solidFill>
                  <a:srgbClr val="3C63AB"/>
                </a:solidFill>
                <a:latin typeface="Arial"/>
                <a:ea typeface="Arial"/>
                <a:cs typeface="Arial"/>
                <a:sym typeface="Arial"/>
              </a:rPr>
              <a:t> de código:</a:t>
            </a:r>
            <a:endParaRPr b="0" i="0" u="none" cap="none" strike="noStrike">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05" name="Google Shape;505;geb3e64bb3c_0_0"/>
          <p:cNvPicPr preferRelativeResize="0"/>
          <p:nvPr/>
        </p:nvPicPr>
        <p:blipFill rotWithShape="1">
          <a:blip r:embed="rId4">
            <a:alphaModFix/>
          </a:blip>
          <a:srcRect b="0" l="0" r="0" t="0"/>
          <a:stretch/>
        </p:blipFill>
        <p:spPr>
          <a:xfrm>
            <a:off x="1861250" y="2506305"/>
            <a:ext cx="4946149" cy="1015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4"/>
          <p:cNvSpPr txBox="1"/>
          <p:nvPr/>
        </p:nvSpPr>
        <p:spPr>
          <a:xfrm>
            <a:off x="719703" y="41157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Widgets Core: </a:t>
            </a:r>
            <a:endParaRPr b="1" i="0" sz="3000" u="none" cap="none" strike="noStrike">
              <a:solidFill>
                <a:srgbClr val="E83464"/>
              </a:solidFill>
              <a:latin typeface="Arial"/>
              <a:ea typeface="Arial"/>
              <a:cs typeface="Arial"/>
              <a:sym typeface="Arial"/>
            </a:endParaRPr>
          </a:p>
        </p:txBody>
      </p:sp>
      <p:sp>
        <p:nvSpPr>
          <p:cNvPr id="167" name="Google Shape;167;p4"/>
          <p:cNvSpPr txBox="1"/>
          <p:nvPr/>
        </p:nvSpPr>
        <p:spPr>
          <a:xfrm>
            <a:off x="846125" y="1616238"/>
            <a:ext cx="3891000" cy="11001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En el siguiente ejemplo podemos ver algunos de los widgets que se explicarán más adelante, en este caso solo usamos dos Center y Text, para usar un texto sin usar Material Design.</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168" name="Google Shape;168;p4"/>
          <p:cNvPicPr preferRelativeResize="0"/>
          <p:nvPr/>
        </p:nvPicPr>
        <p:blipFill rotWithShape="1">
          <a:blip r:embed="rId4">
            <a:alphaModFix/>
          </a:blip>
          <a:srcRect b="0" l="0" r="0" t="0"/>
          <a:stretch/>
        </p:blipFill>
        <p:spPr>
          <a:xfrm>
            <a:off x="5339172" y="1031050"/>
            <a:ext cx="1993729" cy="3747850"/>
          </a:xfrm>
          <a:prstGeom prst="rect">
            <a:avLst/>
          </a:prstGeom>
          <a:noFill/>
          <a:ln>
            <a:noFill/>
          </a:ln>
        </p:spPr>
      </p:pic>
      <p:pic>
        <p:nvPicPr>
          <p:cNvPr id="169" name="Google Shape;169;p4"/>
          <p:cNvPicPr preferRelativeResize="0"/>
          <p:nvPr/>
        </p:nvPicPr>
        <p:blipFill rotWithShape="1">
          <a:blip r:embed="rId5">
            <a:alphaModFix/>
          </a:blip>
          <a:srcRect b="0" l="0" r="0" t="0"/>
          <a:stretch/>
        </p:blipFill>
        <p:spPr>
          <a:xfrm>
            <a:off x="846125" y="2716350"/>
            <a:ext cx="3316299" cy="2062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09" name="Shape 509"/>
        <p:cNvGrpSpPr/>
        <p:nvPr/>
      </p:nvGrpSpPr>
      <p:grpSpPr>
        <a:xfrm>
          <a:off x="0" y="0"/>
          <a:ext cx="0" cy="0"/>
          <a:chOff x="0" y="0"/>
          <a:chExt cx="0" cy="0"/>
        </a:xfrm>
      </p:grpSpPr>
      <p:sp>
        <p:nvSpPr>
          <p:cNvPr id="510" name="Google Shape;510;geb3e64bb3c_0_16"/>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Colores Material</a:t>
            </a:r>
            <a:endParaRPr b="1" i="0" sz="28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511" name="Google Shape;511;geb3e64bb3c_0_16"/>
          <p:cNvSpPr txBox="1"/>
          <p:nvPr/>
        </p:nvSpPr>
        <p:spPr>
          <a:xfrm>
            <a:off x="567975" y="1486625"/>
            <a:ext cx="8180100" cy="2922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512" name="Google Shape;512;geb3e64bb3c_0_16"/>
          <p:cNvSpPr txBox="1"/>
          <p:nvPr/>
        </p:nvSpPr>
        <p:spPr>
          <a:xfrm>
            <a:off x="4939275" y="1584475"/>
            <a:ext cx="33225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375FA9"/>
                </a:solidFill>
                <a:latin typeface="Arial"/>
                <a:ea typeface="Arial"/>
                <a:cs typeface="Arial"/>
                <a:sym typeface="Arial"/>
              </a:rPr>
              <a:t>Este método nos permite general un color aceptado por Material Design a partir de cualquier color, este método lo encontraremos por defecto en la plantilla de los proyectos.</a:t>
            </a:r>
            <a:endParaRPr b="0" i="0" sz="1400" u="none" cap="none" strike="noStrike">
              <a:solidFill>
                <a:srgbClr val="375FA9"/>
              </a:solidFill>
              <a:latin typeface="Arial"/>
              <a:ea typeface="Arial"/>
              <a:cs typeface="Arial"/>
              <a:sym typeface="Arial"/>
            </a:endParaRPr>
          </a:p>
        </p:txBody>
      </p:sp>
      <p:pic>
        <p:nvPicPr>
          <p:cNvPr id="513" name="Google Shape;513;geb3e64bb3c_0_16"/>
          <p:cNvPicPr preferRelativeResize="0"/>
          <p:nvPr/>
        </p:nvPicPr>
        <p:blipFill rotWithShape="1">
          <a:blip r:embed="rId4">
            <a:alphaModFix/>
          </a:blip>
          <a:srcRect b="0" l="0" r="0" t="0"/>
          <a:stretch/>
        </p:blipFill>
        <p:spPr>
          <a:xfrm>
            <a:off x="927525" y="1637850"/>
            <a:ext cx="3739799" cy="317853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gf4d84708a8_0_11"/>
          <p:cNvSpPr txBox="1"/>
          <p:nvPr/>
        </p:nvSpPr>
        <p:spPr>
          <a:xfrm>
            <a:off x="717903" y="8465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Esquemas de Colores</a:t>
            </a:r>
            <a:endParaRPr b="1" i="0" sz="28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519" name="Google Shape;519;gf4d84708a8_0_11"/>
          <p:cNvSpPr txBox="1"/>
          <p:nvPr/>
        </p:nvSpPr>
        <p:spPr>
          <a:xfrm>
            <a:off x="567975" y="1486625"/>
            <a:ext cx="8180100" cy="2922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520" name="Google Shape;520;gf4d84708a8_0_11"/>
          <p:cNvSpPr txBox="1"/>
          <p:nvPr/>
        </p:nvSpPr>
        <p:spPr>
          <a:xfrm>
            <a:off x="4326600" y="1584475"/>
            <a:ext cx="39351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375FA9"/>
                </a:solidFill>
                <a:latin typeface="Arial"/>
                <a:ea typeface="Arial"/>
                <a:cs typeface="Arial"/>
                <a:sym typeface="Arial"/>
              </a:rPr>
              <a:t>El </a:t>
            </a:r>
            <a:r>
              <a:rPr b="1" i="0" lang="es" sz="1400" u="none" cap="none" strike="noStrike">
                <a:solidFill>
                  <a:srgbClr val="375FA9"/>
                </a:solidFill>
                <a:latin typeface="Arial"/>
                <a:ea typeface="Arial"/>
                <a:cs typeface="Arial"/>
                <a:sym typeface="Arial"/>
              </a:rPr>
              <a:t>ColorScheme</a:t>
            </a:r>
            <a:r>
              <a:rPr b="0" i="0" lang="es" sz="1400" u="none" cap="none" strike="noStrike">
                <a:solidFill>
                  <a:srgbClr val="375FA9"/>
                </a:solidFill>
                <a:latin typeface="Arial"/>
                <a:ea typeface="Arial"/>
                <a:cs typeface="Arial"/>
                <a:sym typeface="Arial"/>
              </a:rPr>
              <a:t> es una clase que nos permite definir los colores específicos que se aplican en distintas partes de nuestra aplicación.</a:t>
            </a:r>
            <a:endParaRPr b="0" i="0" sz="1400" u="none" cap="none" strike="noStrike">
              <a:solidFill>
                <a:srgbClr val="375FA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75FA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375FA9"/>
                </a:solidFill>
                <a:latin typeface="Arial"/>
                <a:ea typeface="Arial"/>
                <a:cs typeface="Arial"/>
                <a:sym typeface="Arial"/>
              </a:rPr>
              <a:t>Lo único que debes hacer para usarlo es pasar como argumento el color original y el esquema de colores:</a:t>
            </a:r>
            <a:endParaRPr b="0" i="0" sz="1400" u="none" cap="none" strike="noStrike">
              <a:solidFill>
                <a:srgbClr val="375FA9"/>
              </a:solidFill>
              <a:latin typeface="Arial"/>
              <a:ea typeface="Arial"/>
              <a:cs typeface="Arial"/>
              <a:sym typeface="Arial"/>
            </a:endParaRPr>
          </a:p>
        </p:txBody>
      </p:sp>
      <p:pic>
        <p:nvPicPr>
          <p:cNvPr id="521" name="Google Shape;521;gf4d84708a8_0_11"/>
          <p:cNvPicPr preferRelativeResize="0"/>
          <p:nvPr/>
        </p:nvPicPr>
        <p:blipFill rotWithShape="1">
          <a:blip r:embed="rId4">
            <a:alphaModFix/>
          </a:blip>
          <a:srcRect b="0" l="0" r="0" t="0"/>
          <a:stretch/>
        </p:blipFill>
        <p:spPr>
          <a:xfrm>
            <a:off x="478425" y="1772350"/>
            <a:ext cx="3754876" cy="2089775"/>
          </a:xfrm>
          <a:prstGeom prst="rect">
            <a:avLst/>
          </a:prstGeom>
          <a:noFill/>
          <a:ln>
            <a:noFill/>
          </a:ln>
        </p:spPr>
      </p:pic>
      <p:pic>
        <p:nvPicPr>
          <p:cNvPr id="522" name="Google Shape;522;gf4d84708a8_0_11"/>
          <p:cNvPicPr preferRelativeResize="0"/>
          <p:nvPr/>
        </p:nvPicPr>
        <p:blipFill rotWithShape="1">
          <a:blip r:embed="rId5">
            <a:alphaModFix/>
          </a:blip>
          <a:srcRect b="0" l="0" r="0" t="0"/>
          <a:stretch/>
        </p:blipFill>
        <p:spPr>
          <a:xfrm>
            <a:off x="4326600" y="3431788"/>
            <a:ext cx="4148999" cy="58276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26" name="Shape 526"/>
        <p:cNvGrpSpPr/>
        <p:nvPr/>
      </p:nvGrpSpPr>
      <p:grpSpPr>
        <a:xfrm>
          <a:off x="0" y="0"/>
          <a:ext cx="0" cy="0"/>
          <a:chOff x="0" y="0"/>
          <a:chExt cx="0" cy="0"/>
        </a:xfrm>
      </p:grpSpPr>
      <p:sp>
        <p:nvSpPr>
          <p:cNvPr id="527" name="Google Shape;527;ge933c05854_0_88"/>
          <p:cNvSpPr txBox="1"/>
          <p:nvPr/>
        </p:nvSpPr>
        <p:spPr>
          <a:xfrm>
            <a:off x="850400" y="1093475"/>
            <a:ext cx="3391500" cy="7668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900" u="none" cap="none" strike="noStrike">
                <a:solidFill>
                  <a:srgbClr val="E83464"/>
                </a:solidFill>
                <a:latin typeface="Arial"/>
                <a:ea typeface="Arial"/>
                <a:cs typeface="Arial"/>
                <a:sym typeface="Arial"/>
              </a:rPr>
              <a:t>Creación de un </a:t>
            </a:r>
            <a:endParaRPr b="1" i="0" sz="29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rPr b="1" i="0" lang="es" sz="2900" u="none" cap="none" strike="noStrike">
                <a:solidFill>
                  <a:srgbClr val="E83464"/>
                </a:solidFill>
                <a:latin typeface="Arial"/>
                <a:ea typeface="Arial"/>
                <a:cs typeface="Arial"/>
                <a:sym typeface="Arial"/>
              </a:rPr>
              <a:t>App Theme</a:t>
            </a:r>
            <a:endParaRPr b="0" i="0" sz="3000" u="none" cap="none" strike="noStrike">
              <a:solidFill>
                <a:srgbClr val="E83464"/>
              </a:solidFill>
              <a:latin typeface="Arial"/>
              <a:ea typeface="Arial"/>
              <a:cs typeface="Arial"/>
              <a:sym typeface="Arial"/>
            </a:endParaRPr>
          </a:p>
        </p:txBody>
      </p:sp>
      <p:sp>
        <p:nvSpPr>
          <p:cNvPr id="528" name="Google Shape;528;ge933c05854_0_88"/>
          <p:cNvSpPr txBox="1"/>
          <p:nvPr/>
        </p:nvSpPr>
        <p:spPr>
          <a:xfrm>
            <a:off x="823100" y="1926300"/>
            <a:ext cx="3446100" cy="2323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Para compartir colores y estilos de fuente a través de toda nuestra aplicación, podemos proporcionar un ThemeData al constructor de MaterialApp. De lo contrario Flutter creará uno por defecto.</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Con estas definiciones podemos establecer cosas como el color principal, el color de acento, los estilos de las fuentes, etc.</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29" name="Google Shape;529;ge933c05854_0_88"/>
          <p:cNvPicPr preferRelativeResize="0"/>
          <p:nvPr/>
        </p:nvPicPr>
        <p:blipFill rotWithShape="1">
          <a:blip r:embed="rId4">
            <a:alphaModFix/>
          </a:blip>
          <a:srcRect b="0" l="0" r="0" t="0"/>
          <a:stretch/>
        </p:blipFill>
        <p:spPr>
          <a:xfrm>
            <a:off x="4452850" y="1195812"/>
            <a:ext cx="3767448" cy="27518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33" name="Shape 533"/>
        <p:cNvGrpSpPr/>
        <p:nvPr/>
      </p:nvGrpSpPr>
      <p:grpSpPr>
        <a:xfrm>
          <a:off x="0" y="0"/>
          <a:ext cx="0" cy="0"/>
          <a:chOff x="0" y="0"/>
          <a:chExt cx="0" cy="0"/>
        </a:xfrm>
      </p:grpSpPr>
      <p:sp>
        <p:nvSpPr>
          <p:cNvPr id="534" name="Google Shape;534;geb3e64bb3c_0_74"/>
          <p:cNvSpPr txBox="1"/>
          <p:nvPr/>
        </p:nvSpPr>
        <p:spPr>
          <a:xfrm>
            <a:off x="756250" y="1013350"/>
            <a:ext cx="7543800" cy="6108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2800" u="none" cap="none" strike="noStrike">
                <a:solidFill>
                  <a:srgbClr val="E83464"/>
                </a:solidFill>
                <a:latin typeface="Arial"/>
                <a:ea typeface="Arial"/>
                <a:cs typeface="Arial"/>
                <a:sym typeface="Arial"/>
              </a:rPr>
              <a:t>Personalizar los temas</a:t>
            </a:r>
            <a:endParaRPr b="0" i="0" sz="3000" u="none" cap="none" strike="noStrike">
              <a:solidFill>
                <a:srgbClr val="E83464"/>
              </a:solidFill>
              <a:latin typeface="Arial"/>
              <a:ea typeface="Arial"/>
              <a:cs typeface="Arial"/>
              <a:sym typeface="Arial"/>
            </a:endParaRPr>
          </a:p>
        </p:txBody>
      </p:sp>
      <p:sp>
        <p:nvSpPr>
          <p:cNvPr id="535" name="Google Shape;535;geb3e64bb3c_0_74"/>
          <p:cNvSpPr txBox="1"/>
          <p:nvPr/>
        </p:nvSpPr>
        <p:spPr>
          <a:xfrm>
            <a:off x="6074200" y="1864925"/>
            <a:ext cx="2101800" cy="2311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536" name="Google Shape;536;geb3e64bb3c_0_74"/>
          <p:cNvSpPr txBox="1"/>
          <p:nvPr/>
        </p:nvSpPr>
        <p:spPr>
          <a:xfrm>
            <a:off x="823100" y="1926300"/>
            <a:ext cx="3446100" cy="2323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400"/>
              <a:buFont typeface="Arial"/>
              <a:buNone/>
            </a:pPr>
            <a:r>
              <a:rPr b="1" i="0" lang="es" sz="1400" u="none" cap="none" strike="noStrike">
                <a:solidFill>
                  <a:srgbClr val="3C63AB"/>
                </a:solidFill>
                <a:latin typeface="Arial"/>
                <a:ea typeface="Arial"/>
                <a:cs typeface="Arial"/>
                <a:sym typeface="Arial"/>
              </a:rPr>
              <a:t>Estilos Específicos</a:t>
            </a:r>
            <a:endParaRPr b="1"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Dentro del </a:t>
            </a:r>
            <a:r>
              <a:rPr b="1" i="0" lang="es" sz="1400" u="none" cap="none" strike="noStrike">
                <a:solidFill>
                  <a:srgbClr val="3C63AB"/>
                </a:solidFill>
                <a:latin typeface="Arial"/>
                <a:ea typeface="Arial"/>
                <a:cs typeface="Arial"/>
                <a:sym typeface="Arial"/>
              </a:rPr>
              <a:t>ThemeData</a:t>
            </a:r>
            <a:r>
              <a:rPr b="0" i="0" lang="es" sz="1400" u="none" cap="none" strike="noStrike">
                <a:solidFill>
                  <a:srgbClr val="3C63AB"/>
                </a:solidFill>
                <a:latin typeface="Arial"/>
                <a:ea typeface="Arial"/>
                <a:cs typeface="Arial"/>
                <a:sym typeface="Arial"/>
              </a:rPr>
              <a:t> es posible establecer estilos específicos para componentes claves de nuestra aplicación.</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Flutter contiene clases que representan estos estilos para los distintos componentes pero todas ellas comparten la misma estructura.</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37" name="Google Shape;537;geb3e64bb3c_0_74"/>
          <p:cNvPicPr preferRelativeResize="0"/>
          <p:nvPr/>
        </p:nvPicPr>
        <p:blipFill rotWithShape="1">
          <a:blip r:embed="rId4">
            <a:alphaModFix/>
          </a:blip>
          <a:srcRect b="0" l="0" r="0" t="0"/>
          <a:stretch/>
        </p:blipFill>
        <p:spPr>
          <a:xfrm>
            <a:off x="4459625" y="1986749"/>
            <a:ext cx="3840425" cy="13038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41" name="Shape 541"/>
        <p:cNvGrpSpPr/>
        <p:nvPr/>
      </p:nvGrpSpPr>
      <p:grpSpPr>
        <a:xfrm>
          <a:off x="0" y="0"/>
          <a:ext cx="0" cy="0"/>
          <a:chOff x="0" y="0"/>
          <a:chExt cx="0" cy="0"/>
        </a:xfrm>
      </p:grpSpPr>
      <p:sp>
        <p:nvSpPr>
          <p:cNvPr id="542" name="Google Shape;542;gea02de11e5_0_10"/>
          <p:cNvSpPr txBox="1"/>
          <p:nvPr/>
        </p:nvSpPr>
        <p:spPr>
          <a:xfrm>
            <a:off x="827978" y="761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Manejo de temas</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543" name="Google Shape;543;gea02de11e5_0_10"/>
          <p:cNvSpPr txBox="1"/>
          <p:nvPr/>
        </p:nvSpPr>
        <p:spPr>
          <a:xfrm>
            <a:off x="608575" y="1579600"/>
            <a:ext cx="7763100" cy="26316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rPr b="1" i="0" lang="es" sz="1300" u="none" cap="none" strike="noStrike">
                <a:solidFill>
                  <a:srgbClr val="3C63AB"/>
                </a:solidFill>
                <a:latin typeface="Arial"/>
                <a:ea typeface="Arial"/>
                <a:cs typeface="Arial"/>
                <a:sym typeface="Arial"/>
              </a:rPr>
              <a:t>Tema oscuro y claro</a:t>
            </a:r>
            <a:endParaRPr b="1"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Los temas claro y oscuro definen el estilo de nuestra aplicación según las preferencias del dispositivo o del usuario de la aplicación según sea el caso. En general el tema </a:t>
            </a:r>
            <a:r>
              <a:rPr b="1" i="0" lang="es" sz="1300" u="none" cap="none" strike="noStrike">
                <a:solidFill>
                  <a:srgbClr val="3C63AB"/>
                </a:solidFill>
                <a:latin typeface="Arial"/>
                <a:ea typeface="Arial"/>
                <a:cs typeface="Arial"/>
                <a:sym typeface="Arial"/>
              </a:rPr>
              <a:t>oscuro</a:t>
            </a:r>
            <a:r>
              <a:rPr b="0" i="0" lang="es" sz="1300" u="none" cap="none" strike="noStrike">
                <a:solidFill>
                  <a:srgbClr val="3C63AB"/>
                </a:solidFill>
                <a:latin typeface="Arial"/>
                <a:ea typeface="Arial"/>
                <a:cs typeface="Arial"/>
                <a:sym typeface="Arial"/>
              </a:rPr>
              <a:t> es una versión de baja luz del tema </a:t>
            </a:r>
            <a:r>
              <a:rPr b="1" i="0" lang="es" sz="1300" u="none" cap="none" strike="noStrike">
                <a:solidFill>
                  <a:srgbClr val="3C63AB"/>
                </a:solidFill>
                <a:latin typeface="Arial"/>
                <a:ea typeface="Arial"/>
                <a:cs typeface="Arial"/>
                <a:sym typeface="Arial"/>
              </a:rPr>
              <a:t>claro</a:t>
            </a:r>
            <a:r>
              <a:rPr b="0" i="0" lang="es" sz="1300" u="none" cap="none" strike="noStrike">
                <a:solidFill>
                  <a:srgbClr val="3C63AB"/>
                </a:solidFill>
                <a:latin typeface="Arial"/>
                <a:ea typeface="Arial"/>
                <a:cs typeface="Arial"/>
                <a:sym typeface="Arial"/>
              </a:rPr>
              <a:t> y muestra en su mayoría áreas oscuras.</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44" name="Google Shape;544;gea02de11e5_0_10"/>
          <p:cNvPicPr preferRelativeResize="0"/>
          <p:nvPr/>
        </p:nvPicPr>
        <p:blipFill rotWithShape="1">
          <a:blip r:embed="rId4">
            <a:alphaModFix/>
          </a:blip>
          <a:srcRect b="0" l="0" r="0" t="0"/>
          <a:stretch/>
        </p:blipFill>
        <p:spPr>
          <a:xfrm>
            <a:off x="3207725" y="2571750"/>
            <a:ext cx="2564801" cy="19856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48" name="Shape 548"/>
        <p:cNvGrpSpPr/>
        <p:nvPr/>
      </p:nvGrpSpPr>
      <p:grpSpPr>
        <a:xfrm>
          <a:off x="0" y="0"/>
          <a:ext cx="0" cy="0"/>
          <a:chOff x="0" y="0"/>
          <a:chExt cx="0" cy="0"/>
        </a:xfrm>
      </p:grpSpPr>
      <p:sp>
        <p:nvSpPr>
          <p:cNvPr id="549" name="Google Shape;549;geb3e64bb3c_0_51"/>
          <p:cNvSpPr txBox="1"/>
          <p:nvPr/>
        </p:nvSpPr>
        <p:spPr>
          <a:xfrm>
            <a:off x="848453" y="9099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Tema claro</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550" name="Google Shape;550;geb3e64bb3c_0_51"/>
          <p:cNvSpPr txBox="1"/>
          <p:nvPr/>
        </p:nvSpPr>
        <p:spPr>
          <a:xfrm>
            <a:off x="907450" y="1714950"/>
            <a:ext cx="7329000" cy="856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t/>
            </a:r>
            <a:endParaRPr b="1"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Los valores clave son el brillo y el reloj primario, con este Flutter creará su combinación de colores.</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51" name="Google Shape;551;geb3e64bb3c_0_51"/>
          <p:cNvPicPr preferRelativeResize="0"/>
          <p:nvPr/>
        </p:nvPicPr>
        <p:blipFill rotWithShape="1">
          <a:blip r:embed="rId4">
            <a:alphaModFix/>
          </a:blip>
          <a:srcRect b="0" l="0" r="0" t="0"/>
          <a:stretch/>
        </p:blipFill>
        <p:spPr>
          <a:xfrm>
            <a:off x="1105975" y="2610523"/>
            <a:ext cx="6705601" cy="15198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55" name="Shape 555"/>
        <p:cNvGrpSpPr/>
        <p:nvPr/>
      </p:nvGrpSpPr>
      <p:grpSpPr>
        <a:xfrm>
          <a:off x="0" y="0"/>
          <a:ext cx="0" cy="0"/>
          <a:chOff x="0" y="0"/>
          <a:chExt cx="0" cy="0"/>
        </a:xfrm>
      </p:grpSpPr>
      <p:sp>
        <p:nvSpPr>
          <p:cNvPr id="556" name="Google Shape;556;geb3e64bb3c_0_64"/>
          <p:cNvSpPr txBox="1"/>
          <p:nvPr/>
        </p:nvSpPr>
        <p:spPr>
          <a:xfrm>
            <a:off x="857253" y="8484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Tema oscuro</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557" name="Google Shape;557;geb3e64bb3c_0_64"/>
          <p:cNvSpPr txBox="1"/>
          <p:nvPr/>
        </p:nvSpPr>
        <p:spPr>
          <a:xfrm>
            <a:off x="972325" y="1453950"/>
            <a:ext cx="7608600" cy="856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t/>
            </a:r>
            <a:endParaRPr b="1"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Para definir el tema oscuro necesitamos establecer más parámetros</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58" name="Google Shape;558;geb3e64bb3c_0_64"/>
          <p:cNvPicPr preferRelativeResize="0"/>
          <p:nvPr/>
        </p:nvPicPr>
        <p:blipFill rotWithShape="1">
          <a:blip r:embed="rId4">
            <a:alphaModFix/>
          </a:blip>
          <a:srcRect b="0" l="0" r="0" t="0"/>
          <a:stretch/>
        </p:blipFill>
        <p:spPr>
          <a:xfrm>
            <a:off x="972325" y="2259850"/>
            <a:ext cx="6031351" cy="19799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62" name="Shape 562"/>
        <p:cNvGrpSpPr/>
        <p:nvPr/>
      </p:nvGrpSpPr>
      <p:grpSpPr>
        <a:xfrm>
          <a:off x="0" y="0"/>
          <a:ext cx="0" cy="0"/>
          <a:chOff x="0" y="0"/>
          <a:chExt cx="0" cy="0"/>
        </a:xfrm>
      </p:grpSpPr>
      <p:sp>
        <p:nvSpPr>
          <p:cNvPr id="563" name="Google Shape;563;geb3e64bb3c_0_40"/>
          <p:cNvSpPr txBox="1"/>
          <p:nvPr/>
        </p:nvSpPr>
        <p:spPr>
          <a:xfrm>
            <a:off x="927528" y="8635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Punto de inicio.</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564" name="Google Shape;564;geb3e64bb3c_0_40"/>
          <p:cNvPicPr preferRelativeResize="0"/>
          <p:nvPr/>
        </p:nvPicPr>
        <p:blipFill rotWithShape="1">
          <a:blip r:embed="rId4">
            <a:alphaModFix/>
          </a:blip>
          <a:srcRect b="0" l="0" r="0" t="0"/>
          <a:stretch/>
        </p:blipFill>
        <p:spPr>
          <a:xfrm>
            <a:off x="1865200" y="1641725"/>
            <a:ext cx="4268675" cy="32632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68" name="Shape 568"/>
        <p:cNvGrpSpPr/>
        <p:nvPr/>
      </p:nvGrpSpPr>
      <p:grpSpPr>
        <a:xfrm>
          <a:off x="0" y="0"/>
          <a:ext cx="0" cy="0"/>
          <a:chOff x="0" y="0"/>
          <a:chExt cx="0" cy="0"/>
        </a:xfrm>
      </p:grpSpPr>
      <p:sp>
        <p:nvSpPr>
          <p:cNvPr id="569" name="Google Shape;569;geb3e64bb3c_0_90"/>
          <p:cNvSpPr txBox="1"/>
          <p:nvPr/>
        </p:nvSpPr>
        <p:spPr>
          <a:xfrm>
            <a:off x="746000" y="1058499"/>
            <a:ext cx="7543800" cy="5118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Temas Locales</a:t>
            </a:r>
            <a:endParaRPr b="1" i="0" sz="3000" u="none" cap="none" strike="noStrike">
              <a:solidFill>
                <a:srgbClr val="E83464"/>
              </a:solidFill>
              <a:latin typeface="Arial"/>
              <a:ea typeface="Arial"/>
              <a:cs typeface="Arial"/>
              <a:sym typeface="Arial"/>
            </a:endParaRPr>
          </a:p>
        </p:txBody>
      </p:sp>
      <p:sp>
        <p:nvSpPr>
          <p:cNvPr id="570" name="Google Shape;570;geb3e64bb3c_0_90"/>
          <p:cNvSpPr txBox="1"/>
          <p:nvPr/>
        </p:nvSpPr>
        <p:spPr>
          <a:xfrm>
            <a:off x="837450" y="2392225"/>
            <a:ext cx="7608600" cy="8568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Theme(</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	Data: Theme.of(context).copyWith(</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iconTheme: Theme.of(context).iconTheme.copyWith(color: Colors.grey)</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child:</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s" sz="1700" u="none" cap="none" strike="noStrike">
                <a:solidFill>
                  <a:srgbClr val="375FA9"/>
                </a:solidFill>
                <a:latin typeface="Courier New"/>
                <a:ea typeface="Courier New"/>
                <a:cs typeface="Courier New"/>
                <a:sym typeface="Courier New"/>
              </a:rPr>
              <a:t>)</a:t>
            </a:r>
            <a:endParaRPr b="0" i="0" sz="1700" u="none" cap="none" strike="noStrike">
              <a:solidFill>
                <a:srgbClr val="375FA9"/>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geb3e64bb3c_0_90"/>
          <p:cNvSpPr txBox="1"/>
          <p:nvPr/>
        </p:nvSpPr>
        <p:spPr>
          <a:xfrm>
            <a:off x="827750" y="1579600"/>
            <a:ext cx="7543800" cy="856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300"/>
              <a:buFont typeface="Arial"/>
              <a:buNone/>
            </a:pPr>
            <a:r>
              <a:rPr b="0" i="0" lang="es" sz="1300" u="none" cap="none" strike="noStrike">
                <a:solidFill>
                  <a:srgbClr val="3C63AB"/>
                </a:solidFill>
                <a:latin typeface="Arial"/>
                <a:ea typeface="Arial"/>
                <a:cs typeface="Arial"/>
                <a:sym typeface="Arial"/>
              </a:rPr>
              <a:t>Aunque con un tema podemos establecer estilos generales que se verán reflejados en toda la aplicación, puede que necesitemos en algún momento modificar el estilo para un caso específico, en este caso lo que hacemos es usar el widget </a:t>
            </a:r>
            <a:r>
              <a:rPr b="1" i="1" lang="es" sz="1300" u="none" cap="none" strike="noStrike">
                <a:solidFill>
                  <a:srgbClr val="3C63AB"/>
                </a:solidFill>
                <a:latin typeface="Arial"/>
                <a:ea typeface="Arial"/>
                <a:cs typeface="Arial"/>
                <a:sym typeface="Arial"/>
              </a:rPr>
              <a:t>Theme</a:t>
            </a:r>
            <a:r>
              <a:rPr b="0" i="0" lang="es" sz="1300" u="none" cap="none" strike="noStrike">
                <a:solidFill>
                  <a:srgbClr val="3C63AB"/>
                </a:solidFill>
                <a:latin typeface="Arial"/>
                <a:ea typeface="Arial"/>
                <a:cs typeface="Arial"/>
                <a:sym typeface="Arial"/>
              </a:rPr>
              <a:t> el cual aplica el estilo a sus hijos, y a este le entregamos una copia del tema principal con las modificaciones que necesitamos.</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400"/>
              <a:buFont typeface="Arial"/>
              <a:buNone/>
            </a:pPr>
            <a:r>
              <a:t/>
            </a:r>
            <a:endParaRPr b="0" i="0" sz="14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b="0" i="0" sz="14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75" name="Shape 575"/>
        <p:cNvGrpSpPr/>
        <p:nvPr/>
      </p:nvGrpSpPr>
      <p:grpSpPr>
        <a:xfrm>
          <a:off x="0" y="0"/>
          <a:ext cx="0" cy="0"/>
          <a:chOff x="0" y="0"/>
          <a:chExt cx="0" cy="0"/>
        </a:xfrm>
      </p:grpSpPr>
      <p:sp>
        <p:nvSpPr>
          <p:cNvPr id="576" name="Google Shape;576;geb3e64bb3c_0_98"/>
          <p:cNvSpPr txBox="1"/>
          <p:nvPr/>
        </p:nvSpPr>
        <p:spPr>
          <a:xfrm>
            <a:off x="2237725" y="816675"/>
            <a:ext cx="4950600" cy="516300"/>
          </a:xfrm>
          <a:prstGeom prst="rect">
            <a:avLst/>
          </a:prstGeom>
          <a:noFill/>
          <a:ln>
            <a:noFill/>
          </a:ln>
        </p:spPr>
        <p:txBody>
          <a:bodyPr anchorCtr="0" anchor="b" bIns="34275" lIns="68575" spcFirstLastPara="1" rIns="68575" wrap="square" tIns="34275">
            <a:noAutofit/>
          </a:bodyPr>
          <a:lstStyle/>
          <a:p>
            <a:pPr indent="0" lvl="0" marL="0" marR="0" rtl="0" algn="ctr">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 Material de Apoyo</a:t>
            </a:r>
            <a:endParaRPr b="1" i="0" sz="3000" u="none" cap="none" strike="noStrike">
              <a:solidFill>
                <a:srgbClr val="E83464"/>
              </a:solidFill>
              <a:latin typeface="Arial"/>
              <a:ea typeface="Arial"/>
              <a:cs typeface="Arial"/>
              <a:sym typeface="Arial"/>
            </a:endParaRPr>
          </a:p>
        </p:txBody>
      </p:sp>
      <p:sp>
        <p:nvSpPr>
          <p:cNvPr id="577" name="Google Shape;577;geb3e64bb3c_0_98"/>
          <p:cNvSpPr txBox="1"/>
          <p:nvPr/>
        </p:nvSpPr>
        <p:spPr>
          <a:xfrm>
            <a:off x="608575" y="1332975"/>
            <a:ext cx="7763100" cy="2878200"/>
          </a:xfrm>
          <a:prstGeom prst="rect">
            <a:avLst/>
          </a:prstGeom>
          <a:noFill/>
          <a:ln>
            <a:noFill/>
          </a:ln>
        </p:spPr>
        <p:txBody>
          <a:bodyPr anchorCtr="0" anchor="ctr" bIns="34275" lIns="0" spcFirstLastPara="1" rIns="0" wrap="square" tIns="34275">
            <a:noAutofit/>
          </a:bodyPr>
          <a:lstStyle/>
          <a:p>
            <a:pPr indent="-317500" lvl="0" marL="457200" marR="0" rtl="0" algn="l">
              <a:lnSpc>
                <a:spcPct val="90000"/>
              </a:lnSpc>
              <a:spcBef>
                <a:spcPts val="900"/>
              </a:spcBef>
              <a:spcAft>
                <a:spcPts val="0"/>
              </a:spcAft>
              <a:buClr>
                <a:srgbClr val="3C63AB"/>
              </a:buClr>
              <a:buSzPts val="1400"/>
              <a:buFont typeface="Arial"/>
              <a:buChar char="●"/>
            </a:pPr>
            <a:r>
              <a:rPr b="1" i="0" lang="es" sz="1300" u="none" cap="none" strike="noStrike">
                <a:solidFill>
                  <a:srgbClr val="3C63AB"/>
                </a:solidFill>
                <a:latin typeface="Arial"/>
                <a:ea typeface="Arial"/>
                <a:cs typeface="Arial"/>
                <a:sym typeface="Arial"/>
              </a:rPr>
              <a:t>Columns, Rows, Expanded, Flexible: </a:t>
            </a:r>
            <a:r>
              <a:rPr b="0" i="0" lang="es" sz="1300" u="sng" cap="none" strike="noStrike">
                <a:solidFill>
                  <a:schemeClr val="hlink"/>
                </a:solidFill>
                <a:latin typeface="Arial"/>
                <a:ea typeface="Arial"/>
                <a:cs typeface="Arial"/>
                <a:sym typeface="Arial"/>
                <a:hlinkClick r:id="rId4"/>
              </a:rPr>
              <a:t>https://github.com/EjemplosMisionTic2022/ejemplos_layout_theme/tree/main/simple_sample_1</a:t>
            </a:r>
            <a:r>
              <a:rPr b="0" i="0" lang="es" sz="1300" u="none" cap="none" strike="noStrike">
                <a:solidFill>
                  <a:srgbClr val="3C63AB"/>
                </a:solidFill>
                <a:latin typeface="Arial"/>
                <a:ea typeface="Arial"/>
                <a:cs typeface="Arial"/>
                <a:sym typeface="Arial"/>
              </a:rPr>
              <a:t>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0" i="0" sz="1300" u="none" cap="none" strike="noStrike">
              <a:solidFill>
                <a:srgbClr val="3C63AB"/>
              </a:solidFill>
              <a:latin typeface="Arial"/>
              <a:ea typeface="Arial"/>
              <a:cs typeface="Arial"/>
              <a:sym typeface="Arial"/>
            </a:endParaRPr>
          </a:p>
          <a:p>
            <a:pPr indent="-311150" lvl="0" marL="457200" marR="0" rtl="0" algn="l">
              <a:lnSpc>
                <a:spcPct val="90000"/>
              </a:lnSpc>
              <a:spcBef>
                <a:spcPts val="900"/>
              </a:spcBef>
              <a:spcAft>
                <a:spcPts val="0"/>
              </a:spcAft>
              <a:buClr>
                <a:srgbClr val="3C63AB"/>
              </a:buClr>
              <a:buSzPts val="1300"/>
              <a:buFont typeface="Arial"/>
              <a:buChar char="●"/>
            </a:pPr>
            <a:r>
              <a:rPr b="1" i="0" lang="es" sz="1300" u="none" cap="none" strike="noStrike">
                <a:solidFill>
                  <a:srgbClr val="3C63AB"/>
                </a:solidFill>
                <a:latin typeface="Arial"/>
                <a:ea typeface="Arial"/>
                <a:cs typeface="Arial"/>
                <a:sym typeface="Arial"/>
              </a:rPr>
              <a:t>List, ListBuilder: </a:t>
            </a:r>
            <a:r>
              <a:rPr b="0" i="0" lang="es" sz="1300" u="sng" cap="none" strike="noStrike">
                <a:solidFill>
                  <a:schemeClr val="hlink"/>
                </a:solidFill>
                <a:latin typeface="Arial"/>
                <a:ea typeface="Arial"/>
                <a:cs typeface="Arial"/>
                <a:sym typeface="Arial"/>
                <a:hlinkClick r:id="rId5"/>
              </a:rPr>
              <a:t>https://github.com/EjemplosMisionTic2022/ejemplos_layout_theme/tree/main/simple_sample_2</a:t>
            </a:r>
            <a:r>
              <a:rPr b="0" i="0" lang="es" sz="1300" u="none" cap="none" strike="noStrike">
                <a:solidFill>
                  <a:srgbClr val="3C63AB"/>
                </a:solidFill>
                <a:latin typeface="Arial"/>
                <a:ea typeface="Arial"/>
                <a:cs typeface="Arial"/>
                <a:sym typeface="Arial"/>
              </a:rPr>
              <a:t>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900"/>
              </a:spcBef>
              <a:spcAft>
                <a:spcPts val="0"/>
              </a:spcAft>
              <a:buClr>
                <a:srgbClr val="000000"/>
              </a:buClr>
              <a:buSzPts val="1300"/>
              <a:buFont typeface="Arial"/>
              <a:buNone/>
            </a:pPr>
            <a:r>
              <a:t/>
            </a:r>
            <a:endParaRPr b="1" i="0" sz="1300" u="none" cap="none" strike="noStrike">
              <a:solidFill>
                <a:srgbClr val="3C63AB"/>
              </a:solidFill>
              <a:latin typeface="Arial"/>
              <a:ea typeface="Arial"/>
              <a:cs typeface="Arial"/>
              <a:sym typeface="Arial"/>
            </a:endParaRPr>
          </a:p>
          <a:p>
            <a:pPr indent="-311150" lvl="0" marL="457200" marR="0" rtl="0" algn="l">
              <a:lnSpc>
                <a:spcPct val="90000"/>
              </a:lnSpc>
              <a:spcBef>
                <a:spcPts val="900"/>
              </a:spcBef>
              <a:spcAft>
                <a:spcPts val="0"/>
              </a:spcAft>
              <a:buClr>
                <a:srgbClr val="3C63AB"/>
              </a:buClr>
              <a:buSzPts val="1300"/>
              <a:buFont typeface="Arial"/>
              <a:buChar char="●"/>
            </a:pPr>
            <a:r>
              <a:rPr b="1" i="0" lang="es" sz="1300" u="none" cap="none" strike="noStrike">
                <a:solidFill>
                  <a:srgbClr val="3C63AB"/>
                </a:solidFill>
                <a:latin typeface="Arial"/>
                <a:ea typeface="Arial"/>
                <a:cs typeface="Arial"/>
                <a:sym typeface="Arial"/>
              </a:rPr>
              <a:t>Themes: </a:t>
            </a:r>
            <a:r>
              <a:rPr b="0" i="0" lang="es" sz="1300" u="sng" cap="none" strike="noStrike">
                <a:solidFill>
                  <a:schemeClr val="hlink"/>
                </a:solidFill>
                <a:latin typeface="Arial"/>
                <a:ea typeface="Arial"/>
                <a:cs typeface="Arial"/>
                <a:sym typeface="Arial"/>
                <a:hlinkClick r:id="rId6"/>
              </a:rPr>
              <a:t>https://github.com/EjemplosMisionTic2022/ejemplos_layout_theme/tree/main/simple_sample_3</a:t>
            </a:r>
            <a:r>
              <a:rPr b="0" i="0" lang="es" sz="1300" u="none" cap="none" strike="noStrike">
                <a:solidFill>
                  <a:srgbClr val="3C63AB"/>
                </a:solidFill>
                <a:latin typeface="Arial"/>
                <a:ea typeface="Arial"/>
                <a:cs typeface="Arial"/>
                <a:sym typeface="Arial"/>
              </a:rPr>
              <a:t> </a:t>
            </a:r>
            <a:endParaRPr b="0" i="0" sz="13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ge9434e9fa8_0_19"/>
          <p:cNvSpPr txBox="1"/>
          <p:nvPr/>
        </p:nvSpPr>
        <p:spPr>
          <a:xfrm>
            <a:off x="719703" y="41157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MaterialApp</a:t>
            </a:r>
            <a:endParaRPr b="1" i="0" sz="3000" u="none" cap="none" strike="noStrike">
              <a:solidFill>
                <a:srgbClr val="E83464"/>
              </a:solidFill>
              <a:latin typeface="Arial"/>
              <a:ea typeface="Arial"/>
              <a:cs typeface="Arial"/>
              <a:sym typeface="Arial"/>
            </a:endParaRPr>
          </a:p>
        </p:txBody>
      </p:sp>
      <p:sp>
        <p:nvSpPr>
          <p:cNvPr id="175" name="Google Shape;175;ge9434e9fa8_0_19"/>
          <p:cNvSpPr txBox="1"/>
          <p:nvPr/>
        </p:nvSpPr>
        <p:spPr>
          <a:xfrm>
            <a:off x="564375" y="1685500"/>
            <a:ext cx="7543800" cy="2969400"/>
          </a:xfrm>
          <a:prstGeom prst="rect">
            <a:avLst/>
          </a:prstGeom>
          <a:noFill/>
          <a:ln>
            <a:noFill/>
          </a:ln>
        </p:spPr>
        <p:txBody>
          <a:bodyPr anchorCtr="0" anchor="t" bIns="34275" lIns="0" spcFirstLastPara="1" rIns="0" wrap="square" tIns="34275">
            <a:noAutofit/>
          </a:bodyPr>
          <a:lstStyle/>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MaterialApp es un widget incluido en Flutter y pensado para ser usado en nuestras apps con diseño Material, su principal función es hacer el papel de contenedor en la cima del árbol de widgets.</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 </a:t>
            </a:r>
            <a:endParaRPr b="0" i="0" sz="1500" u="none" cap="none" strike="noStrike">
              <a:solidFill>
                <a:srgbClr val="3C63AB"/>
              </a:solidFill>
              <a:latin typeface="Arial"/>
              <a:ea typeface="Arial"/>
              <a:cs typeface="Arial"/>
              <a:sym typeface="Arial"/>
            </a:endParaRPr>
          </a:p>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MaterialApp brinda el contexto a muchos de los widgets al cumplir el rol de padre de los mismos</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Agrega funcionalidades específicas de Material Design y opciones de estilo a las aplicaciones, con lo que podemos iniciar con una base que cumple con los lineamientos de Material Design.</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81" name="Shape 581"/>
        <p:cNvGrpSpPr/>
        <p:nvPr/>
      </p:nvGrpSpPr>
      <p:grpSpPr>
        <a:xfrm>
          <a:off x="0" y="0"/>
          <a:ext cx="0" cy="0"/>
          <a:chOff x="0" y="0"/>
          <a:chExt cx="0" cy="0"/>
        </a:xfrm>
      </p:grpSpPr>
      <p:sp>
        <p:nvSpPr>
          <p:cNvPr id="582" name="Google Shape;582;gf1198e657a_0_0"/>
          <p:cNvSpPr txBox="1"/>
          <p:nvPr/>
        </p:nvSpPr>
        <p:spPr>
          <a:xfrm>
            <a:off x="755123" y="1387206"/>
            <a:ext cx="7657500" cy="2539200"/>
          </a:xfrm>
          <a:prstGeom prst="rect">
            <a:avLst/>
          </a:prstGeom>
          <a:noFill/>
          <a:ln>
            <a:noFill/>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3F3F3F"/>
              </a:buClr>
              <a:buSzPts val="3600"/>
              <a:buFont typeface="Arial"/>
              <a:buNone/>
            </a:pPr>
            <a:r>
              <a:rPr b="1" i="0" lang="es" sz="3000" u="none" cap="none" strike="noStrike">
                <a:solidFill>
                  <a:srgbClr val="375FA9"/>
                </a:solidFill>
                <a:latin typeface="Arial"/>
                <a:ea typeface="Arial"/>
                <a:cs typeface="Arial"/>
                <a:sym typeface="Arial"/>
              </a:rPr>
              <a:t>Ejercicios</a:t>
            </a:r>
            <a:r>
              <a:rPr b="0" i="0" lang="es" sz="3000" u="none" cap="none" strike="noStrike">
                <a:solidFill>
                  <a:schemeClr val="lt1"/>
                </a:solidFill>
                <a:latin typeface="Arial"/>
                <a:ea typeface="Arial"/>
                <a:cs typeface="Arial"/>
                <a:sym typeface="Arial"/>
              </a:rPr>
              <a:t> </a:t>
            </a:r>
            <a:r>
              <a:rPr b="0" i="0" lang="es" sz="3000" u="none" cap="none" strike="noStrike">
                <a:solidFill>
                  <a:srgbClr val="E63464"/>
                </a:solidFill>
                <a:latin typeface="Arial"/>
                <a:ea typeface="Arial"/>
                <a:cs typeface="Arial"/>
                <a:sym typeface="Arial"/>
              </a:rPr>
              <a:t>para practicar </a:t>
            </a:r>
            <a:endParaRPr b="0" i="0" sz="1800" u="none" cap="none" strike="noStrike">
              <a:solidFill>
                <a:srgbClr val="E63464"/>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86" name="Shape 586"/>
        <p:cNvGrpSpPr/>
        <p:nvPr/>
      </p:nvGrpSpPr>
      <p:grpSpPr>
        <a:xfrm>
          <a:off x="0" y="0"/>
          <a:ext cx="0" cy="0"/>
          <a:chOff x="0" y="0"/>
          <a:chExt cx="0" cy="0"/>
        </a:xfrm>
      </p:grpSpPr>
      <p:sp>
        <p:nvSpPr>
          <p:cNvPr id="587" name="Google Shape;587;gf88d274889_0_3"/>
          <p:cNvSpPr txBox="1"/>
          <p:nvPr/>
        </p:nvSpPr>
        <p:spPr>
          <a:xfrm>
            <a:off x="800110" y="884052"/>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None/>
            </a:pPr>
            <a:r>
              <a:rPr b="1" lang="es" sz="3000">
                <a:solidFill>
                  <a:srgbClr val="E72E5F"/>
                </a:solidFill>
              </a:rPr>
              <a:t>Seguimiento</a:t>
            </a:r>
            <a:r>
              <a:rPr b="1" lang="es" sz="3000">
                <a:solidFill>
                  <a:srgbClr val="375FA9"/>
                </a:solidFill>
              </a:rPr>
              <a:t> Habilidades</a:t>
            </a:r>
            <a:endParaRPr b="1" sz="3000">
              <a:solidFill>
                <a:srgbClr val="375FA9"/>
              </a:solidFill>
            </a:endParaRPr>
          </a:p>
          <a:p>
            <a:pPr indent="0" lvl="0" marL="0" rtl="0" algn="l">
              <a:lnSpc>
                <a:spcPct val="85000"/>
              </a:lnSpc>
              <a:spcBef>
                <a:spcPts val="0"/>
              </a:spcBef>
              <a:spcAft>
                <a:spcPts val="0"/>
              </a:spcAft>
              <a:buNone/>
            </a:pPr>
            <a:r>
              <a:rPr b="1" lang="es" sz="3000">
                <a:solidFill>
                  <a:srgbClr val="375FA9"/>
                </a:solidFill>
              </a:rPr>
              <a:t>Digitales en Programación</a:t>
            </a:r>
            <a:endParaRPr b="1" sz="3200">
              <a:solidFill>
                <a:srgbClr val="E73263"/>
              </a:solidFill>
            </a:endParaRPr>
          </a:p>
        </p:txBody>
      </p:sp>
      <p:sp>
        <p:nvSpPr>
          <p:cNvPr id="588" name="Google Shape;588;gf88d274889_0_3"/>
          <p:cNvSpPr txBox="1"/>
          <p:nvPr/>
        </p:nvSpPr>
        <p:spPr>
          <a:xfrm>
            <a:off x="931725" y="3925975"/>
            <a:ext cx="6261600" cy="1088100"/>
          </a:xfrm>
          <a:prstGeom prst="rect">
            <a:avLst/>
          </a:prstGeom>
          <a:noFill/>
          <a:ln>
            <a:noFill/>
          </a:ln>
        </p:spPr>
        <p:txBody>
          <a:bodyPr anchorCtr="0" anchor="t" bIns="34275" lIns="0" spcFirstLastPara="1" rIns="0" wrap="square" tIns="34275">
            <a:noAutofit/>
          </a:bodyPr>
          <a:lstStyle/>
          <a:p>
            <a:pPr indent="0" lvl="0" marL="0" rtl="0" algn="ctr">
              <a:lnSpc>
                <a:spcPct val="85000"/>
              </a:lnSpc>
              <a:spcBef>
                <a:spcPts val="0"/>
              </a:spcBef>
              <a:spcAft>
                <a:spcPts val="0"/>
              </a:spcAft>
              <a:buNone/>
            </a:pPr>
            <a:r>
              <a:rPr b="1" lang="es" sz="1200">
                <a:solidFill>
                  <a:srgbClr val="375FA9"/>
                </a:solidFill>
              </a:rPr>
              <a:t>Completa la siguiente encuesta para darnos retroalimentación sobre esta semana</a:t>
            </a:r>
            <a:r>
              <a:rPr b="1" lang="es">
                <a:solidFill>
                  <a:srgbClr val="375FA9"/>
                </a:solidFill>
              </a:rPr>
              <a:t> </a:t>
            </a:r>
            <a:r>
              <a:rPr b="1" lang="es">
                <a:solidFill>
                  <a:srgbClr val="375FA9"/>
                </a:solidFill>
                <a:latin typeface="Times New Roman"/>
                <a:ea typeface="Times New Roman"/>
                <a:cs typeface="Times New Roman"/>
                <a:sym typeface="Times New Roman"/>
              </a:rPr>
              <a:t>▼▼▼</a:t>
            </a:r>
            <a:endParaRPr b="1">
              <a:solidFill>
                <a:srgbClr val="375FA9"/>
              </a:solidFill>
              <a:latin typeface="Times New Roman"/>
              <a:ea typeface="Times New Roman"/>
              <a:cs typeface="Times New Roman"/>
              <a:sym typeface="Times New Roman"/>
            </a:endParaRPr>
          </a:p>
          <a:p>
            <a:pPr indent="0" lvl="0" marL="0" rtl="0" algn="ctr">
              <a:lnSpc>
                <a:spcPct val="85000"/>
              </a:lnSpc>
              <a:spcBef>
                <a:spcPts val="0"/>
              </a:spcBef>
              <a:spcAft>
                <a:spcPts val="0"/>
              </a:spcAft>
              <a:buNone/>
            </a:pPr>
            <a:r>
              <a:rPr b="1" lang="es" sz="1500" u="sng">
                <a:solidFill>
                  <a:srgbClr val="E73263"/>
                </a:solidFill>
                <a:hlinkClick r:id="rId4">
                  <a:extLst>
                    <a:ext uri="{A12FA001-AC4F-418D-AE19-62706E023703}">
                      <ahyp:hlinkClr val="tx"/>
                    </a:ext>
                  </a:extLst>
                </a:hlinkClick>
              </a:rPr>
              <a:t>https://www.questionpro.com/t/ALw8TZlxOJ</a:t>
            </a:r>
            <a:endParaRPr b="1" sz="1500" u="sng">
              <a:solidFill>
                <a:srgbClr val="E73263"/>
              </a:solidFill>
            </a:endParaRPr>
          </a:p>
          <a:p>
            <a:pPr indent="0" lvl="0" marL="0" rtl="0" algn="just">
              <a:lnSpc>
                <a:spcPct val="90000"/>
              </a:lnSpc>
              <a:spcBef>
                <a:spcPts val="900"/>
              </a:spcBef>
              <a:spcAft>
                <a:spcPts val="0"/>
              </a:spcAft>
              <a:buNone/>
            </a:pPr>
            <a:r>
              <a:t/>
            </a:r>
            <a:endParaRPr sz="1000">
              <a:solidFill>
                <a:srgbClr val="375FA9"/>
              </a:solidFill>
              <a:latin typeface="Roboto"/>
              <a:ea typeface="Roboto"/>
              <a:cs typeface="Roboto"/>
              <a:sym typeface="Roboto"/>
            </a:endParaRPr>
          </a:p>
          <a:p>
            <a:pPr indent="0" lvl="0" marL="0" rtl="0" algn="just">
              <a:lnSpc>
                <a:spcPct val="90000"/>
              </a:lnSpc>
              <a:spcBef>
                <a:spcPts val="900"/>
              </a:spcBef>
              <a:spcAft>
                <a:spcPts val="0"/>
              </a:spcAft>
              <a:buNone/>
            </a:pPr>
            <a:r>
              <a:t/>
            </a:r>
            <a:endParaRPr sz="1000">
              <a:solidFill>
                <a:srgbClr val="375FA9"/>
              </a:solidFill>
              <a:latin typeface="Roboto"/>
              <a:ea typeface="Roboto"/>
              <a:cs typeface="Roboto"/>
              <a:sym typeface="Roboto"/>
            </a:endParaRPr>
          </a:p>
        </p:txBody>
      </p:sp>
      <p:pic>
        <p:nvPicPr>
          <p:cNvPr id="589" name="Google Shape;589;gf88d274889_0_3"/>
          <p:cNvPicPr preferRelativeResize="0"/>
          <p:nvPr/>
        </p:nvPicPr>
        <p:blipFill>
          <a:blip r:embed="rId5">
            <a:alphaModFix/>
          </a:blip>
          <a:stretch>
            <a:fillRect/>
          </a:stretch>
        </p:blipFill>
        <p:spPr>
          <a:xfrm>
            <a:off x="998013" y="1928075"/>
            <a:ext cx="6129025" cy="19391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36"/>
          <p:cNvPicPr preferRelativeResize="0"/>
          <p:nvPr/>
        </p:nvPicPr>
        <p:blipFill rotWithShape="1">
          <a:blip r:embed="rId3">
            <a:alphaModFix/>
          </a:blip>
          <a:srcRect b="0" l="0" r="0" t="0"/>
          <a:stretch/>
        </p:blipFill>
        <p:spPr>
          <a:xfrm>
            <a:off x="2475" y="0"/>
            <a:ext cx="9139049" cy="51435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ge7f86e5939_0_1"/>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Scaffold</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181" name="Google Shape;181;ge7f86e5939_0_1"/>
          <p:cNvSpPr txBox="1"/>
          <p:nvPr/>
        </p:nvSpPr>
        <p:spPr>
          <a:xfrm>
            <a:off x="571150" y="1486250"/>
            <a:ext cx="7543800" cy="3012300"/>
          </a:xfrm>
          <a:prstGeom prst="rect">
            <a:avLst/>
          </a:prstGeom>
          <a:noFill/>
          <a:ln>
            <a:noFill/>
          </a:ln>
        </p:spPr>
        <p:txBody>
          <a:bodyPr anchorCtr="0" anchor="t" bIns="34275" lIns="0" spcFirstLastPara="1" rIns="0" wrap="square" tIns="34275">
            <a:noAutofit/>
          </a:bodyPr>
          <a:lstStyle/>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El Scaffold nos provee los cimientos en los cuales podremos estructurar la interfaz gráfica nuestra aplicación, el Scaffold permite que comenzar a estructurar nuestra app sea relativamente sencillo.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Es lo suficientemente rápido como para crear una aplicación móvil de propósito general y contiene casi todo lo que necesitamos para crear una aplicación Flutter funcional y receptiva .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323850" lvl="0" marL="457200" marR="0" rtl="0" algn="just">
              <a:lnSpc>
                <a:spcPct val="90000"/>
              </a:lnSpc>
              <a:spcBef>
                <a:spcPts val="900"/>
              </a:spcBef>
              <a:spcAft>
                <a:spcPts val="0"/>
              </a:spcAft>
              <a:buClr>
                <a:srgbClr val="3C63AB"/>
              </a:buClr>
              <a:buSzPts val="1500"/>
              <a:buFont typeface="Arial"/>
              <a:buChar char="●"/>
            </a:pPr>
            <a:r>
              <a:rPr b="0" i="0" lang="es" sz="1500" u="none" cap="none" strike="noStrike">
                <a:solidFill>
                  <a:srgbClr val="3C63AB"/>
                </a:solidFill>
                <a:latin typeface="Arial"/>
                <a:ea typeface="Arial"/>
                <a:cs typeface="Arial"/>
                <a:sym typeface="Arial"/>
              </a:rPr>
              <a:t>La clase Scaffold es un atajo para configurar la apariencia y el diseño de nuestra aplicación y nos permite no construir los elementos visuales individuales manualmente.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85" name="Shape 185"/>
        <p:cNvGrpSpPr/>
        <p:nvPr/>
      </p:nvGrpSpPr>
      <p:grpSpPr>
        <a:xfrm>
          <a:off x="0" y="0"/>
          <a:ext cx="0" cy="0"/>
          <a:chOff x="0" y="0"/>
          <a:chExt cx="0" cy="0"/>
        </a:xfrm>
      </p:grpSpPr>
      <p:pic>
        <p:nvPicPr>
          <p:cNvPr id="186" name="Google Shape;186;ge933c05854_0_10"/>
          <p:cNvPicPr preferRelativeResize="0"/>
          <p:nvPr/>
        </p:nvPicPr>
        <p:blipFill rotWithShape="1">
          <a:blip r:embed="rId4">
            <a:alphaModFix/>
          </a:blip>
          <a:srcRect b="0" l="0" r="0" t="0"/>
          <a:stretch/>
        </p:blipFill>
        <p:spPr>
          <a:xfrm>
            <a:off x="6334375" y="1112750"/>
            <a:ext cx="1440750" cy="2918025"/>
          </a:xfrm>
          <a:prstGeom prst="rect">
            <a:avLst/>
          </a:prstGeom>
          <a:noFill/>
          <a:ln>
            <a:noFill/>
          </a:ln>
        </p:spPr>
      </p:pic>
      <p:sp>
        <p:nvSpPr>
          <p:cNvPr id="187" name="Google Shape;187;ge933c05854_0_10"/>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i="0" lang="es" sz="3000" u="none" cap="none" strike="noStrike">
                <a:solidFill>
                  <a:srgbClr val="E83464"/>
                </a:solidFill>
                <a:latin typeface="Arial"/>
                <a:ea typeface="Arial"/>
                <a:cs typeface="Arial"/>
                <a:sym typeface="Arial"/>
              </a:rPr>
              <a:t>Ejemplo</a:t>
            </a:r>
            <a:endParaRPr b="1" i="0" sz="3000" u="none" cap="none" strike="noStrike">
              <a:solidFill>
                <a:srgbClr val="E83464"/>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188" name="Google Shape;188;ge933c05854_0_10"/>
          <p:cNvSpPr txBox="1"/>
          <p:nvPr/>
        </p:nvSpPr>
        <p:spPr>
          <a:xfrm>
            <a:off x="1048500" y="1499675"/>
            <a:ext cx="4813800" cy="6639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400"/>
              <a:buFont typeface="Arial"/>
              <a:buNone/>
            </a:pPr>
            <a:r>
              <a:rPr b="0" i="0" lang="es" sz="1400" u="none" cap="none" strike="noStrike">
                <a:solidFill>
                  <a:srgbClr val="3C63AB"/>
                </a:solidFill>
                <a:latin typeface="Arial"/>
                <a:ea typeface="Arial"/>
                <a:cs typeface="Arial"/>
                <a:sym typeface="Arial"/>
              </a:rPr>
              <a:t>En el siguiente ejemplo usamos MaterialApp y un Scaffold con lo que obtenemos una interfaz de una aplicación Material básica.</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189" name="Google Shape;189;ge933c05854_0_10"/>
          <p:cNvPicPr preferRelativeResize="0"/>
          <p:nvPr/>
        </p:nvPicPr>
        <p:blipFill rotWithShape="1">
          <a:blip r:embed="rId5">
            <a:alphaModFix/>
          </a:blip>
          <a:srcRect b="0" l="0" r="0" t="0"/>
          <a:stretch/>
        </p:blipFill>
        <p:spPr>
          <a:xfrm>
            <a:off x="1048500" y="2182625"/>
            <a:ext cx="3090367" cy="26751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geb3e64bb3c_0_249"/>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Layout Widgets</a:t>
            </a:r>
            <a:endParaRPr b="1" sz="2800">
              <a:solidFill>
                <a:srgbClr val="E83464"/>
              </a:solidFill>
              <a:latin typeface="Arial"/>
              <a:ea typeface="Arial"/>
              <a:cs typeface="Arial"/>
              <a:sym typeface="Arial"/>
            </a:endParaRPr>
          </a:p>
        </p:txBody>
      </p:sp>
      <p:sp>
        <p:nvSpPr>
          <p:cNvPr id="195" name="Google Shape;195;geb3e64bb3c_0_249"/>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